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4"/>
  </p:notesMasterIdLst>
  <p:handoutMasterIdLst>
    <p:handoutMasterId r:id="rId25"/>
  </p:handoutMasterIdLst>
  <p:sldIdLst>
    <p:sldId id="257" r:id="rId2"/>
    <p:sldId id="260" r:id="rId3"/>
    <p:sldId id="282" r:id="rId4"/>
    <p:sldId id="259" r:id="rId5"/>
    <p:sldId id="261" r:id="rId6"/>
    <p:sldId id="262" r:id="rId7"/>
    <p:sldId id="263" r:id="rId8"/>
    <p:sldId id="264" r:id="rId9"/>
    <p:sldId id="281" r:id="rId10"/>
    <p:sldId id="268" r:id="rId11"/>
    <p:sldId id="265" r:id="rId12"/>
    <p:sldId id="269" r:id="rId13"/>
    <p:sldId id="270" r:id="rId14"/>
    <p:sldId id="272" r:id="rId15"/>
    <p:sldId id="274" r:id="rId16"/>
    <p:sldId id="275" r:id="rId17"/>
    <p:sldId id="276" r:id="rId18"/>
    <p:sldId id="277" r:id="rId19"/>
    <p:sldId id="279" r:id="rId20"/>
    <p:sldId id="280" r:id="rId21"/>
    <p:sldId id="283" r:id="rId22"/>
    <p:sldId id="284" r:id="rId2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977DB20-6584-4333-9983-09A3168B3381}" type="datetimeFigureOut">
              <a:rPr lang="en-US" smtClean="0"/>
              <a:t>1/31/2018</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54F127D-892E-475C-8516-83776A6DD920}" type="slidenum">
              <a:rPr lang="en-US" smtClean="0"/>
              <a:t>‹#›</a:t>
            </a:fld>
            <a:endParaRPr lang="en-US" dirty="0"/>
          </a:p>
        </p:txBody>
      </p:sp>
    </p:spTree>
    <p:extLst>
      <p:ext uri="{BB962C8B-B14F-4D97-AF65-F5344CB8AC3E}">
        <p14:creationId xmlns:p14="http://schemas.microsoft.com/office/powerpoint/2010/main" val="3351311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defRPr>
            </a:lvl1pPr>
          </a:lstStyle>
          <a:p>
            <a:pPr>
              <a:defRPr/>
            </a:pPr>
            <a:endParaRPr lang="en-US" dirty="0"/>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atin typeface="Times New Roman" pitchFamily="18" charset="0"/>
              </a:defRPr>
            </a:lvl1pPr>
          </a:lstStyle>
          <a:p>
            <a:pPr>
              <a:defRPr/>
            </a:pPr>
            <a:fld id="{A329602C-D53F-4767-9716-D372BD1B11AB}" type="slidenum">
              <a:rPr lang="en-US"/>
              <a:pPr>
                <a:defRPr/>
              </a:pPr>
              <a:t>‹#›</a:t>
            </a:fld>
            <a:endParaRPr lang="en-US" dirty="0"/>
          </a:p>
        </p:txBody>
      </p:sp>
    </p:spTree>
    <p:extLst>
      <p:ext uri="{BB962C8B-B14F-4D97-AF65-F5344CB8AC3E}">
        <p14:creationId xmlns:p14="http://schemas.microsoft.com/office/powerpoint/2010/main" val="2248455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92030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10</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53509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11</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99686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12</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859605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13</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334639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14</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322081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15</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652755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16</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3213861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17</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38686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18</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483781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19</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335154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2</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525635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20</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86053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21</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397705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22</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23000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3</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34544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4</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372551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5</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417609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6</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402699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7</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23008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8</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31148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A4DABAD5-2CD6-49C6-B8E7-46484E4AC3A2}" type="slidenum">
              <a:rPr lang="en-US" smtClean="0">
                <a:latin typeface="Times New Roman" pitchFamily="18" charset="0"/>
              </a:rPr>
              <a:pPr/>
              <a:t>9</a:t>
            </a:fld>
            <a:endParaRPr lang="en-US" dirty="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348897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795 w 2780"/>
                <a:gd name="T1" fmla="*/ 18 h 953"/>
                <a:gd name="T2" fmla="*/ 2705 w 2780"/>
                <a:gd name="T3" fmla="*/ 24 h 953"/>
                <a:gd name="T4" fmla="*/ 2638 w 2780"/>
                <a:gd name="T5" fmla="*/ 102 h 953"/>
                <a:gd name="T6" fmla="*/ 2535 w 2780"/>
                <a:gd name="T7" fmla="*/ 156 h 953"/>
                <a:gd name="T8" fmla="*/ 2529 w 2780"/>
                <a:gd name="T9" fmla="*/ 222 h 953"/>
                <a:gd name="T10" fmla="*/ 2511 w 2780"/>
                <a:gd name="T11" fmla="*/ 246 h 953"/>
                <a:gd name="T12" fmla="*/ 2493 w 2780"/>
                <a:gd name="T13" fmla="*/ 252 h 953"/>
                <a:gd name="T14" fmla="*/ 2421 w 2780"/>
                <a:gd name="T15" fmla="*/ 210 h 953"/>
                <a:gd name="T16" fmla="*/ 2281 w 2780"/>
                <a:gd name="T17" fmla="*/ 192 h 953"/>
                <a:gd name="T18" fmla="*/ 2257 w 2780"/>
                <a:gd name="T19" fmla="*/ 186 h 953"/>
                <a:gd name="T20" fmla="*/ 2239 w 2780"/>
                <a:gd name="T21" fmla="*/ 192 h 953"/>
                <a:gd name="T22" fmla="*/ 2167 w 2780"/>
                <a:gd name="T23" fmla="*/ 228 h 953"/>
                <a:gd name="T24" fmla="*/ 2131 w 2780"/>
                <a:gd name="T25" fmla="*/ 240 h 953"/>
                <a:gd name="T26" fmla="*/ 2107 w 2780"/>
                <a:gd name="T27" fmla="*/ 246 h 953"/>
                <a:gd name="T28" fmla="*/ 2095 w 2780"/>
                <a:gd name="T29" fmla="*/ 258 h 953"/>
                <a:gd name="T30" fmla="*/ 2095 w 2780"/>
                <a:gd name="T31" fmla="*/ 276 h 953"/>
                <a:gd name="T32" fmla="*/ 2072 w 2780"/>
                <a:gd name="T33" fmla="*/ 300 h 953"/>
                <a:gd name="T34" fmla="*/ 2054 w 2780"/>
                <a:gd name="T35" fmla="*/ 312 h 953"/>
                <a:gd name="T36" fmla="*/ 2042 w 2780"/>
                <a:gd name="T37" fmla="*/ 324 h 953"/>
                <a:gd name="T38" fmla="*/ 2030 w 2780"/>
                <a:gd name="T39" fmla="*/ 336 h 953"/>
                <a:gd name="T40" fmla="*/ 1997 w 2780"/>
                <a:gd name="T41" fmla="*/ 342 h 953"/>
                <a:gd name="T42" fmla="*/ 1931 w 2780"/>
                <a:gd name="T43" fmla="*/ 336 h 953"/>
                <a:gd name="T44" fmla="*/ 1895 w 2780"/>
                <a:gd name="T45" fmla="*/ 330 h 953"/>
                <a:gd name="T46" fmla="*/ 1883 w 2780"/>
                <a:gd name="T47" fmla="*/ 342 h 953"/>
                <a:gd name="T48" fmla="*/ 1871 w 2780"/>
                <a:gd name="T49" fmla="*/ 354 h 953"/>
                <a:gd name="T50" fmla="*/ 1841 w 2780"/>
                <a:gd name="T51" fmla="*/ 360 h 953"/>
                <a:gd name="T52" fmla="*/ 1782 w 2780"/>
                <a:gd name="T53" fmla="*/ 342 h 953"/>
                <a:gd name="T54" fmla="*/ 1758 w 2780"/>
                <a:gd name="T55" fmla="*/ 342 h 953"/>
                <a:gd name="T56" fmla="*/ 1734 w 2780"/>
                <a:gd name="T57" fmla="*/ 354 h 953"/>
                <a:gd name="T58" fmla="*/ 1671 w 2780"/>
                <a:gd name="T59" fmla="*/ 425 h 953"/>
                <a:gd name="T60" fmla="*/ 1629 w 2780"/>
                <a:gd name="T61" fmla="*/ 569 h 953"/>
                <a:gd name="T62" fmla="*/ 1629 w 2780"/>
                <a:gd name="T63" fmla="*/ 593 h 953"/>
                <a:gd name="T64" fmla="*/ 1635 w 2780"/>
                <a:gd name="T65" fmla="*/ 641 h 953"/>
                <a:gd name="T66" fmla="*/ 1653 w 2780"/>
                <a:gd name="T67" fmla="*/ 659 h 953"/>
                <a:gd name="T68" fmla="*/ 1647 w 2780"/>
                <a:gd name="T69" fmla="*/ 671 h 953"/>
                <a:gd name="T70" fmla="*/ 1635 w 2780"/>
                <a:gd name="T71" fmla="*/ 683 h 953"/>
                <a:gd name="T72" fmla="*/ 1557 w 2780"/>
                <a:gd name="T73" fmla="*/ 689 h 953"/>
                <a:gd name="T74" fmla="*/ 1480 w 2780"/>
                <a:gd name="T75" fmla="*/ 629 h 953"/>
                <a:gd name="T76" fmla="*/ 1345 w 2780"/>
                <a:gd name="T77" fmla="*/ 587 h 953"/>
                <a:gd name="T78" fmla="*/ 1196 w 2780"/>
                <a:gd name="T79" fmla="*/ 671 h 953"/>
                <a:gd name="T80" fmla="*/ 1025 w 2780"/>
                <a:gd name="T81" fmla="*/ 731 h 953"/>
                <a:gd name="T82" fmla="*/ 822 w 2780"/>
                <a:gd name="T83" fmla="*/ 743 h 953"/>
                <a:gd name="T84" fmla="*/ 634 w 2780"/>
                <a:gd name="T85" fmla="*/ 701 h 953"/>
                <a:gd name="T86" fmla="*/ 574 w 2780"/>
                <a:gd name="T87" fmla="*/ 695 h 953"/>
                <a:gd name="T88" fmla="*/ 562 w 2780"/>
                <a:gd name="T89" fmla="*/ 701 h 953"/>
                <a:gd name="T90" fmla="*/ 526 w 2780"/>
                <a:gd name="T91" fmla="*/ 731 h 953"/>
                <a:gd name="T92" fmla="*/ 439 w 2780"/>
                <a:gd name="T93" fmla="*/ 809 h 953"/>
                <a:gd name="T94" fmla="*/ 409 w 2780"/>
                <a:gd name="T95" fmla="*/ 821 h 953"/>
                <a:gd name="T96" fmla="*/ 385 w 2780"/>
                <a:gd name="T97" fmla="*/ 821 h 953"/>
                <a:gd name="T98" fmla="*/ 338 w 2780"/>
                <a:gd name="T99" fmla="*/ 827 h 953"/>
                <a:gd name="T100" fmla="*/ 212 w 2780"/>
                <a:gd name="T101" fmla="*/ 851 h 953"/>
                <a:gd name="T102" fmla="*/ 17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0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dirty="0"/>
            </a:p>
          </p:txBody>
        </p:sp>
        <p:sp>
          <p:nvSpPr>
            <p:cNvPr id="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1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grpSp>
      <p:sp>
        <p:nvSpPr>
          <p:cNvPr id="24594"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24595"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dirty="0"/>
          </a:p>
        </p:txBody>
      </p:sp>
      <p:sp>
        <p:nvSpPr>
          <p:cNvPr id="21" name="Rectangle 21"/>
          <p:cNvSpPr>
            <a:spLocks noGrp="1" noChangeArrowheads="1"/>
          </p:cNvSpPr>
          <p:nvPr>
            <p:ph type="ftr" sz="quarter" idx="11"/>
          </p:nvPr>
        </p:nvSpPr>
        <p:spPr/>
        <p:txBody>
          <a:bodyPr/>
          <a:lstStyle>
            <a:lvl1pPr>
              <a:defRPr/>
            </a:lvl1pPr>
          </a:lstStyle>
          <a:p>
            <a:pPr>
              <a:defRPr/>
            </a:pPr>
            <a:endParaRPr lang="en-US" dirty="0"/>
          </a:p>
        </p:txBody>
      </p:sp>
      <p:sp>
        <p:nvSpPr>
          <p:cNvPr id="22" name="Rectangle 22"/>
          <p:cNvSpPr>
            <a:spLocks noGrp="1" noChangeArrowheads="1"/>
          </p:cNvSpPr>
          <p:nvPr>
            <p:ph type="sldNum" sz="quarter" idx="12"/>
          </p:nvPr>
        </p:nvSpPr>
        <p:spPr/>
        <p:txBody>
          <a:bodyPr/>
          <a:lstStyle>
            <a:lvl1pPr>
              <a:defRPr/>
            </a:lvl1pPr>
          </a:lstStyle>
          <a:p>
            <a:pPr>
              <a:defRPr/>
            </a:pPr>
            <a:fld id="{2B3A5BB0-B954-4823-85C0-A9E8F3FFE098}" type="slidenum">
              <a:rPr lang="en-US"/>
              <a:pPr>
                <a:defRPr/>
              </a:pPr>
              <a:t>‹#›</a:t>
            </a:fld>
            <a:endParaRPr lang="en-US" dirty="0"/>
          </a:p>
        </p:txBody>
      </p:sp>
    </p:spTree>
    <p:extLst>
      <p:ext uri="{BB962C8B-B14F-4D97-AF65-F5344CB8AC3E}">
        <p14:creationId xmlns:p14="http://schemas.microsoft.com/office/powerpoint/2010/main" val="2645019120"/>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dirty="0"/>
          </a:p>
        </p:txBody>
      </p:sp>
      <p:sp>
        <p:nvSpPr>
          <p:cNvPr id="5"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a:ln/>
        </p:spPr>
        <p:txBody>
          <a:bodyPr/>
          <a:lstStyle>
            <a:lvl1pPr>
              <a:defRPr/>
            </a:lvl1pPr>
          </a:lstStyle>
          <a:p>
            <a:pPr>
              <a:defRPr/>
            </a:pPr>
            <a:fld id="{5C2ED897-9643-416F-A55B-907064D72494}" type="slidenum">
              <a:rPr lang="en-US"/>
              <a:pPr>
                <a:defRPr/>
              </a:pPr>
              <a:t>‹#›</a:t>
            </a:fld>
            <a:endParaRPr lang="en-US" dirty="0"/>
          </a:p>
        </p:txBody>
      </p:sp>
    </p:spTree>
    <p:extLst>
      <p:ext uri="{BB962C8B-B14F-4D97-AF65-F5344CB8AC3E}">
        <p14:creationId xmlns:p14="http://schemas.microsoft.com/office/powerpoint/2010/main" val="2863994885"/>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dirty="0"/>
          </a:p>
        </p:txBody>
      </p:sp>
      <p:sp>
        <p:nvSpPr>
          <p:cNvPr id="5"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a:ln/>
        </p:spPr>
        <p:txBody>
          <a:bodyPr/>
          <a:lstStyle>
            <a:lvl1pPr>
              <a:defRPr/>
            </a:lvl1pPr>
          </a:lstStyle>
          <a:p>
            <a:pPr>
              <a:defRPr/>
            </a:pPr>
            <a:fld id="{4297BD84-4DDE-4F84-8D90-9ED269645D0A}" type="slidenum">
              <a:rPr lang="en-US"/>
              <a:pPr>
                <a:defRPr/>
              </a:pPr>
              <a:t>‹#›</a:t>
            </a:fld>
            <a:endParaRPr lang="en-US" dirty="0"/>
          </a:p>
        </p:txBody>
      </p:sp>
    </p:spTree>
    <p:extLst>
      <p:ext uri="{BB962C8B-B14F-4D97-AF65-F5344CB8AC3E}">
        <p14:creationId xmlns:p14="http://schemas.microsoft.com/office/powerpoint/2010/main" val="4047275225"/>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dirty="0"/>
          </a:p>
        </p:txBody>
      </p:sp>
      <p:sp>
        <p:nvSpPr>
          <p:cNvPr id="5"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a:ln/>
        </p:spPr>
        <p:txBody>
          <a:bodyPr/>
          <a:lstStyle>
            <a:lvl1pPr>
              <a:defRPr/>
            </a:lvl1pPr>
          </a:lstStyle>
          <a:p>
            <a:pPr>
              <a:defRPr/>
            </a:pPr>
            <a:fld id="{5683DE9A-B442-4E2C-9136-ACAD0EEB0CC4}" type="slidenum">
              <a:rPr lang="en-US"/>
              <a:pPr>
                <a:defRPr/>
              </a:pPr>
              <a:t>‹#›</a:t>
            </a:fld>
            <a:endParaRPr lang="en-US" dirty="0"/>
          </a:p>
        </p:txBody>
      </p:sp>
    </p:spTree>
    <p:extLst>
      <p:ext uri="{BB962C8B-B14F-4D97-AF65-F5344CB8AC3E}">
        <p14:creationId xmlns:p14="http://schemas.microsoft.com/office/powerpoint/2010/main" val="2310364213"/>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dirty="0"/>
          </a:p>
        </p:txBody>
      </p:sp>
      <p:sp>
        <p:nvSpPr>
          <p:cNvPr id="5"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a:ln/>
        </p:spPr>
        <p:txBody>
          <a:bodyPr/>
          <a:lstStyle>
            <a:lvl1pPr>
              <a:defRPr/>
            </a:lvl1pPr>
          </a:lstStyle>
          <a:p>
            <a:pPr>
              <a:defRPr/>
            </a:pPr>
            <a:fld id="{D86EF5E2-1AB1-4C02-A305-49A771D28568}" type="slidenum">
              <a:rPr lang="en-US"/>
              <a:pPr>
                <a:defRPr/>
              </a:pPr>
              <a:t>‹#›</a:t>
            </a:fld>
            <a:endParaRPr lang="en-US" dirty="0"/>
          </a:p>
        </p:txBody>
      </p:sp>
    </p:spTree>
    <p:extLst>
      <p:ext uri="{BB962C8B-B14F-4D97-AF65-F5344CB8AC3E}">
        <p14:creationId xmlns:p14="http://schemas.microsoft.com/office/powerpoint/2010/main" val="4243206558"/>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dirty="0"/>
          </a:p>
        </p:txBody>
      </p:sp>
      <p:sp>
        <p:nvSpPr>
          <p:cNvPr id="6"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1"/>
          <p:cNvSpPr>
            <a:spLocks noGrp="1" noChangeArrowheads="1"/>
          </p:cNvSpPr>
          <p:nvPr>
            <p:ph type="sldNum" sz="quarter" idx="12"/>
          </p:nvPr>
        </p:nvSpPr>
        <p:spPr>
          <a:ln/>
        </p:spPr>
        <p:txBody>
          <a:bodyPr/>
          <a:lstStyle>
            <a:lvl1pPr>
              <a:defRPr/>
            </a:lvl1pPr>
          </a:lstStyle>
          <a:p>
            <a:pPr>
              <a:defRPr/>
            </a:pPr>
            <a:fld id="{44E7EE24-A9E1-41EB-9673-4A0F220A0975}" type="slidenum">
              <a:rPr lang="en-US"/>
              <a:pPr>
                <a:defRPr/>
              </a:pPr>
              <a:t>‹#›</a:t>
            </a:fld>
            <a:endParaRPr lang="en-US" dirty="0"/>
          </a:p>
        </p:txBody>
      </p:sp>
    </p:spTree>
    <p:extLst>
      <p:ext uri="{BB962C8B-B14F-4D97-AF65-F5344CB8AC3E}">
        <p14:creationId xmlns:p14="http://schemas.microsoft.com/office/powerpoint/2010/main" val="2513970894"/>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dirty="0"/>
          </a:p>
        </p:txBody>
      </p:sp>
      <p:sp>
        <p:nvSpPr>
          <p:cNvPr id="8"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1"/>
          <p:cNvSpPr>
            <a:spLocks noGrp="1" noChangeArrowheads="1"/>
          </p:cNvSpPr>
          <p:nvPr>
            <p:ph type="sldNum" sz="quarter" idx="12"/>
          </p:nvPr>
        </p:nvSpPr>
        <p:spPr>
          <a:ln/>
        </p:spPr>
        <p:txBody>
          <a:bodyPr/>
          <a:lstStyle>
            <a:lvl1pPr>
              <a:defRPr/>
            </a:lvl1pPr>
          </a:lstStyle>
          <a:p>
            <a:pPr>
              <a:defRPr/>
            </a:pPr>
            <a:fld id="{BDF87584-F0D7-4A9E-9D32-129A1C6C0E1B}" type="slidenum">
              <a:rPr lang="en-US"/>
              <a:pPr>
                <a:defRPr/>
              </a:pPr>
              <a:t>‹#›</a:t>
            </a:fld>
            <a:endParaRPr lang="en-US" dirty="0"/>
          </a:p>
        </p:txBody>
      </p:sp>
    </p:spTree>
    <p:extLst>
      <p:ext uri="{BB962C8B-B14F-4D97-AF65-F5344CB8AC3E}">
        <p14:creationId xmlns:p14="http://schemas.microsoft.com/office/powerpoint/2010/main" val="3064744940"/>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dirty="0"/>
          </a:p>
        </p:txBody>
      </p:sp>
      <p:sp>
        <p:nvSpPr>
          <p:cNvPr id="4"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1"/>
          <p:cNvSpPr>
            <a:spLocks noGrp="1" noChangeArrowheads="1"/>
          </p:cNvSpPr>
          <p:nvPr>
            <p:ph type="sldNum" sz="quarter" idx="12"/>
          </p:nvPr>
        </p:nvSpPr>
        <p:spPr>
          <a:ln/>
        </p:spPr>
        <p:txBody>
          <a:bodyPr/>
          <a:lstStyle>
            <a:lvl1pPr>
              <a:defRPr/>
            </a:lvl1pPr>
          </a:lstStyle>
          <a:p>
            <a:pPr>
              <a:defRPr/>
            </a:pPr>
            <a:fld id="{1F8B9985-853B-4FA6-8C05-AB31DCD6632C}" type="slidenum">
              <a:rPr lang="en-US"/>
              <a:pPr>
                <a:defRPr/>
              </a:pPr>
              <a:t>‹#›</a:t>
            </a:fld>
            <a:endParaRPr lang="en-US" dirty="0"/>
          </a:p>
        </p:txBody>
      </p:sp>
    </p:spTree>
    <p:extLst>
      <p:ext uri="{BB962C8B-B14F-4D97-AF65-F5344CB8AC3E}">
        <p14:creationId xmlns:p14="http://schemas.microsoft.com/office/powerpoint/2010/main" val="417380813"/>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dirty="0"/>
          </a:p>
        </p:txBody>
      </p:sp>
      <p:sp>
        <p:nvSpPr>
          <p:cNvPr id="3"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1"/>
          <p:cNvSpPr>
            <a:spLocks noGrp="1" noChangeArrowheads="1"/>
          </p:cNvSpPr>
          <p:nvPr>
            <p:ph type="sldNum" sz="quarter" idx="12"/>
          </p:nvPr>
        </p:nvSpPr>
        <p:spPr>
          <a:ln/>
        </p:spPr>
        <p:txBody>
          <a:bodyPr/>
          <a:lstStyle>
            <a:lvl1pPr>
              <a:defRPr/>
            </a:lvl1pPr>
          </a:lstStyle>
          <a:p>
            <a:pPr>
              <a:defRPr/>
            </a:pPr>
            <a:fld id="{518F217F-529C-45D1-B1A9-59000A41B32B}" type="slidenum">
              <a:rPr lang="en-US"/>
              <a:pPr>
                <a:defRPr/>
              </a:pPr>
              <a:t>‹#›</a:t>
            </a:fld>
            <a:endParaRPr lang="en-US" dirty="0"/>
          </a:p>
        </p:txBody>
      </p:sp>
    </p:spTree>
    <p:extLst>
      <p:ext uri="{BB962C8B-B14F-4D97-AF65-F5344CB8AC3E}">
        <p14:creationId xmlns:p14="http://schemas.microsoft.com/office/powerpoint/2010/main" val="2377848574"/>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dirty="0"/>
          </a:p>
        </p:txBody>
      </p:sp>
      <p:sp>
        <p:nvSpPr>
          <p:cNvPr id="6"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1"/>
          <p:cNvSpPr>
            <a:spLocks noGrp="1" noChangeArrowheads="1"/>
          </p:cNvSpPr>
          <p:nvPr>
            <p:ph type="sldNum" sz="quarter" idx="12"/>
          </p:nvPr>
        </p:nvSpPr>
        <p:spPr>
          <a:ln/>
        </p:spPr>
        <p:txBody>
          <a:bodyPr/>
          <a:lstStyle>
            <a:lvl1pPr>
              <a:defRPr/>
            </a:lvl1pPr>
          </a:lstStyle>
          <a:p>
            <a:pPr>
              <a:defRPr/>
            </a:pPr>
            <a:fld id="{E6E9E698-467A-4E5D-BD19-2526FE6186DF}" type="slidenum">
              <a:rPr lang="en-US"/>
              <a:pPr>
                <a:defRPr/>
              </a:pPr>
              <a:t>‹#›</a:t>
            </a:fld>
            <a:endParaRPr lang="en-US" dirty="0"/>
          </a:p>
        </p:txBody>
      </p:sp>
    </p:spTree>
    <p:extLst>
      <p:ext uri="{BB962C8B-B14F-4D97-AF65-F5344CB8AC3E}">
        <p14:creationId xmlns:p14="http://schemas.microsoft.com/office/powerpoint/2010/main" val="497425540"/>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dirty="0"/>
          </a:p>
        </p:txBody>
      </p:sp>
      <p:sp>
        <p:nvSpPr>
          <p:cNvPr id="6" name="Rectangle 2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1"/>
          <p:cNvSpPr>
            <a:spLocks noGrp="1" noChangeArrowheads="1"/>
          </p:cNvSpPr>
          <p:nvPr>
            <p:ph type="sldNum" sz="quarter" idx="12"/>
          </p:nvPr>
        </p:nvSpPr>
        <p:spPr>
          <a:ln/>
        </p:spPr>
        <p:txBody>
          <a:bodyPr/>
          <a:lstStyle>
            <a:lvl1pPr>
              <a:defRPr/>
            </a:lvl1pPr>
          </a:lstStyle>
          <a:p>
            <a:pPr>
              <a:defRPr/>
            </a:pPr>
            <a:fld id="{5D604501-A9B0-4BDE-894C-0943B3F67C31}" type="slidenum">
              <a:rPr lang="en-US"/>
              <a:pPr>
                <a:defRPr/>
              </a:pPr>
              <a:t>‹#›</a:t>
            </a:fld>
            <a:endParaRPr lang="en-US" dirty="0"/>
          </a:p>
        </p:txBody>
      </p:sp>
    </p:spTree>
    <p:extLst>
      <p:ext uri="{BB962C8B-B14F-4D97-AF65-F5344CB8AC3E}">
        <p14:creationId xmlns:p14="http://schemas.microsoft.com/office/powerpoint/2010/main" val="917011489"/>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716463" y="5345113"/>
            <a:ext cx="4427537" cy="1512887"/>
            <a:chOff x="2971" y="3367"/>
            <a:chExt cx="2789" cy="953"/>
          </a:xfrm>
        </p:grpSpPr>
        <p:sp>
          <p:nvSpPr>
            <p:cNvPr id="1032" name="Freeform 3"/>
            <p:cNvSpPr>
              <a:spLocks/>
            </p:cNvSpPr>
            <p:nvPr/>
          </p:nvSpPr>
          <p:spPr bwMode="ltGray">
            <a:xfrm>
              <a:off x="2971" y="3367"/>
              <a:ext cx="2789" cy="953"/>
            </a:xfrm>
            <a:custGeom>
              <a:avLst/>
              <a:gdLst>
                <a:gd name="T0" fmla="*/ 2795 w 2780"/>
                <a:gd name="T1" fmla="*/ 18 h 953"/>
                <a:gd name="T2" fmla="*/ 2705 w 2780"/>
                <a:gd name="T3" fmla="*/ 24 h 953"/>
                <a:gd name="T4" fmla="*/ 2638 w 2780"/>
                <a:gd name="T5" fmla="*/ 102 h 953"/>
                <a:gd name="T6" fmla="*/ 2535 w 2780"/>
                <a:gd name="T7" fmla="*/ 156 h 953"/>
                <a:gd name="T8" fmla="*/ 2529 w 2780"/>
                <a:gd name="T9" fmla="*/ 222 h 953"/>
                <a:gd name="T10" fmla="*/ 2511 w 2780"/>
                <a:gd name="T11" fmla="*/ 246 h 953"/>
                <a:gd name="T12" fmla="*/ 2493 w 2780"/>
                <a:gd name="T13" fmla="*/ 252 h 953"/>
                <a:gd name="T14" fmla="*/ 2421 w 2780"/>
                <a:gd name="T15" fmla="*/ 210 h 953"/>
                <a:gd name="T16" fmla="*/ 2281 w 2780"/>
                <a:gd name="T17" fmla="*/ 192 h 953"/>
                <a:gd name="T18" fmla="*/ 2257 w 2780"/>
                <a:gd name="T19" fmla="*/ 186 h 953"/>
                <a:gd name="T20" fmla="*/ 2239 w 2780"/>
                <a:gd name="T21" fmla="*/ 192 h 953"/>
                <a:gd name="T22" fmla="*/ 2167 w 2780"/>
                <a:gd name="T23" fmla="*/ 228 h 953"/>
                <a:gd name="T24" fmla="*/ 2131 w 2780"/>
                <a:gd name="T25" fmla="*/ 240 h 953"/>
                <a:gd name="T26" fmla="*/ 2107 w 2780"/>
                <a:gd name="T27" fmla="*/ 246 h 953"/>
                <a:gd name="T28" fmla="*/ 2095 w 2780"/>
                <a:gd name="T29" fmla="*/ 258 h 953"/>
                <a:gd name="T30" fmla="*/ 2095 w 2780"/>
                <a:gd name="T31" fmla="*/ 276 h 953"/>
                <a:gd name="T32" fmla="*/ 2072 w 2780"/>
                <a:gd name="T33" fmla="*/ 300 h 953"/>
                <a:gd name="T34" fmla="*/ 2054 w 2780"/>
                <a:gd name="T35" fmla="*/ 312 h 953"/>
                <a:gd name="T36" fmla="*/ 2042 w 2780"/>
                <a:gd name="T37" fmla="*/ 324 h 953"/>
                <a:gd name="T38" fmla="*/ 2030 w 2780"/>
                <a:gd name="T39" fmla="*/ 336 h 953"/>
                <a:gd name="T40" fmla="*/ 1997 w 2780"/>
                <a:gd name="T41" fmla="*/ 342 h 953"/>
                <a:gd name="T42" fmla="*/ 1931 w 2780"/>
                <a:gd name="T43" fmla="*/ 336 h 953"/>
                <a:gd name="T44" fmla="*/ 1895 w 2780"/>
                <a:gd name="T45" fmla="*/ 330 h 953"/>
                <a:gd name="T46" fmla="*/ 1883 w 2780"/>
                <a:gd name="T47" fmla="*/ 342 h 953"/>
                <a:gd name="T48" fmla="*/ 1871 w 2780"/>
                <a:gd name="T49" fmla="*/ 354 h 953"/>
                <a:gd name="T50" fmla="*/ 1841 w 2780"/>
                <a:gd name="T51" fmla="*/ 360 h 953"/>
                <a:gd name="T52" fmla="*/ 1782 w 2780"/>
                <a:gd name="T53" fmla="*/ 342 h 953"/>
                <a:gd name="T54" fmla="*/ 1758 w 2780"/>
                <a:gd name="T55" fmla="*/ 342 h 953"/>
                <a:gd name="T56" fmla="*/ 1734 w 2780"/>
                <a:gd name="T57" fmla="*/ 354 h 953"/>
                <a:gd name="T58" fmla="*/ 1671 w 2780"/>
                <a:gd name="T59" fmla="*/ 425 h 953"/>
                <a:gd name="T60" fmla="*/ 1629 w 2780"/>
                <a:gd name="T61" fmla="*/ 569 h 953"/>
                <a:gd name="T62" fmla="*/ 1629 w 2780"/>
                <a:gd name="T63" fmla="*/ 593 h 953"/>
                <a:gd name="T64" fmla="*/ 1635 w 2780"/>
                <a:gd name="T65" fmla="*/ 641 h 953"/>
                <a:gd name="T66" fmla="*/ 1653 w 2780"/>
                <a:gd name="T67" fmla="*/ 659 h 953"/>
                <a:gd name="T68" fmla="*/ 1647 w 2780"/>
                <a:gd name="T69" fmla="*/ 671 h 953"/>
                <a:gd name="T70" fmla="*/ 1635 w 2780"/>
                <a:gd name="T71" fmla="*/ 683 h 953"/>
                <a:gd name="T72" fmla="*/ 1557 w 2780"/>
                <a:gd name="T73" fmla="*/ 689 h 953"/>
                <a:gd name="T74" fmla="*/ 1480 w 2780"/>
                <a:gd name="T75" fmla="*/ 629 h 953"/>
                <a:gd name="T76" fmla="*/ 1345 w 2780"/>
                <a:gd name="T77" fmla="*/ 587 h 953"/>
                <a:gd name="T78" fmla="*/ 1196 w 2780"/>
                <a:gd name="T79" fmla="*/ 671 h 953"/>
                <a:gd name="T80" fmla="*/ 1025 w 2780"/>
                <a:gd name="T81" fmla="*/ 731 h 953"/>
                <a:gd name="T82" fmla="*/ 822 w 2780"/>
                <a:gd name="T83" fmla="*/ 743 h 953"/>
                <a:gd name="T84" fmla="*/ 634 w 2780"/>
                <a:gd name="T85" fmla="*/ 701 h 953"/>
                <a:gd name="T86" fmla="*/ 574 w 2780"/>
                <a:gd name="T87" fmla="*/ 695 h 953"/>
                <a:gd name="T88" fmla="*/ 562 w 2780"/>
                <a:gd name="T89" fmla="*/ 701 h 953"/>
                <a:gd name="T90" fmla="*/ 526 w 2780"/>
                <a:gd name="T91" fmla="*/ 731 h 953"/>
                <a:gd name="T92" fmla="*/ 439 w 2780"/>
                <a:gd name="T93" fmla="*/ 809 h 953"/>
                <a:gd name="T94" fmla="*/ 409 w 2780"/>
                <a:gd name="T95" fmla="*/ 821 h 953"/>
                <a:gd name="T96" fmla="*/ 385 w 2780"/>
                <a:gd name="T97" fmla="*/ 821 h 953"/>
                <a:gd name="T98" fmla="*/ 338 w 2780"/>
                <a:gd name="T99" fmla="*/ 827 h 953"/>
                <a:gd name="T100" fmla="*/ 212 w 2780"/>
                <a:gd name="T101" fmla="*/ 851 h 953"/>
                <a:gd name="T102" fmla="*/ 17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0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dirty="0"/>
            </a:p>
          </p:txBody>
        </p:sp>
        <p:sp>
          <p:nvSpPr>
            <p:cNvPr id="2355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5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5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5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sp>
          <p:nvSpPr>
            <p:cNvPr id="2356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dirty="0"/>
            </a:p>
          </p:txBody>
        </p:sp>
      </p:grpSp>
      <p:sp>
        <p:nvSpPr>
          <p:cNvPr id="23570"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3571"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dirty="0"/>
          </a:p>
        </p:txBody>
      </p:sp>
      <p:sp>
        <p:nvSpPr>
          <p:cNvPr id="23572"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dirty="0"/>
          </a:p>
        </p:txBody>
      </p:sp>
      <p:sp>
        <p:nvSpPr>
          <p:cNvPr id="23573"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55B1D2D-CC67-480A-989D-52480AA7E3BC}" type="slidenum">
              <a:rPr lang="en-US"/>
              <a:pPr>
                <a:defRPr/>
              </a:pPr>
              <a:t>‹#›</a:t>
            </a:fld>
            <a:endParaRPr lang="en-US" dirty="0"/>
          </a:p>
        </p:txBody>
      </p:sp>
      <p:sp>
        <p:nvSpPr>
          <p:cNvPr id="23574"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cusd80.com/Page/55330" TargetMode="External"/><Relationship Id="rId5" Type="http://schemas.openxmlformats.org/officeDocument/2006/relationships/hyperlink" Target="http://cusd80.com/Page/31389" TargetMode="Externa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Kids-Express@cusd80.com"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video" Target="http://www.youtube.com/v/lc6U8PBAQG8?version=2&amp;hl=en_US&amp;rel=0"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34000" y="4724400"/>
            <a:ext cx="3962400" cy="1905000"/>
          </a:xfrm>
        </p:spPr>
        <p:txBody>
          <a:bodyPr/>
          <a:lstStyle/>
          <a:p>
            <a:pPr eaLnBrk="1" hangingPunct="1">
              <a:defRPr/>
            </a:pPr>
            <a:r>
              <a:rPr lang="en-US" sz="4500" b="1" dirty="0" smtClean="0">
                <a:latin typeface="Century Gothic" pitchFamily="34" charset="0"/>
              </a:rPr>
              <a:t>Santan Elementary </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p>
          <a:p>
            <a:pPr algn="l" eaLnBrk="1" hangingPunct="1">
              <a:lnSpc>
                <a:spcPct val="90000"/>
              </a:lnSpc>
              <a:defRPr/>
            </a:pPr>
            <a:r>
              <a:rPr lang="en-US" sz="2800" dirty="0" smtClean="0">
                <a:solidFill>
                  <a:schemeClr val="tx2"/>
                </a:solidFill>
                <a:effectLst/>
                <a:latin typeface="Century Gothic" pitchFamily="34" charset="0"/>
              </a:rPr>
              <a:t>                   </a:t>
            </a:r>
          </a:p>
          <a:p>
            <a:pPr algn="l" eaLnBrk="1" hangingPunct="1">
              <a:lnSpc>
                <a:spcPct val="90000"/>
              </a:lnSpc>
              <a:defRPr/>
            </a:pPr>
            <a:endParaRPr lang="en-US" sz="2800" dirty="0">
              <a:solidFill>
                <a:schemeClr val="tx2"/>
              </a:solidFill>
              <a:effectLst/>
              <a:latin typeface="Century Gothic" pitchFamily="34" charset="0"/>
            </a:endParaRPr>
          </a:p>
          <a:p>
            <a:pPr algn="l" eaLnBrk="1" hangingPunct="1">
              <a:lnSpc>
                <a:spcPct val="90000"/>
              </a:lnSpc>
              <a:defRPr/>
            </a:pPr>
            <a:r>
              <a:rPr lang="en-US" sz="2800" dirty="0" smtClean="0">
                <a:solidFill>
                  <a:schemeClr val="tx2"/>
                </a:solidFill>
                <a:effectLst/>
                <a:latin typeface="Century Gothic" pitchFamily="34" charset="0"/>
              </a:rPr>
              <a:t>                   (</a:t>
            </a:r>
            <a:endParaRPr lang="en-US" sz="2800" dirty="0" smtClean="0">
              <a:effectLst/>
              <a:latin typeface="Century Gothic" pitchFamily="34" charset="0"/>
            </a:endParaRPr>
          </a:p>
        </p:txBody>
      </p:sp>
      <p:sp>
        <p:nvSpPr>
          <p:cNvPr id="6" name="Title 1"/>
          <p:cNvSpPr txBox="1">
            <a:spLocks/>
          </p:cNvSpPr>
          <p:nvPr/>
        </p:nvSpPr>
        <p:spPr bwMode="auto">
          <a:xfrm>
            <a:off x="152400" y="838200"/>
            <a:ext cx="8686800" cy="91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200" dirty="0" smtClean="0"/>
              <a:t>        </a:t>
            </a:r>
          </a:p>
          <a:p>
            <a:pPr>
              <a:lnSpc>
                <a:spcPct val="150000"/>
              </a:lnSpc>
            </a:pPr>
            <a:endParaRPr lang="en-US" sz="3200" b="1" dirty="0"/>
          </a:p>
          <a:p>
            <a:pPr>
              <a:lnSpc>
                <a:spcPct val="150000"/>
              </a:lnSpc>
            </a:pPr>
            <a:r>
              <a:rPr lang="en-US" sz="3200" b="1" dirty="0" smtClean="0"/>
              <a:t>         </a:t>
            </a:r>
          </a:p>
          <a:p>
            <a:pPr>
              <a:lnSpc>
                <a:spcPct val="150000"/>
              </a:lnSpc>
            </a:pPr>
            <a:r>
              <a:rPr lang="en-US" sz="3200" b="1" dirty="0"/>
              <a:t> </a:t>
            </a:r>
            <a:r>
              <a:rPr lang="en-US" sz="3200" b="1" dirty="0" smtClean="0"/>
              <a:t>       </a:t>
            </a:r>
            <a:r>
              <a:rPr lang="en-US" sz="2600" b="1" dirty="0" smtClean="0"/>
              <a:t>CHANDLER UNIFIED SCHOOL DISTRICT NO. 80</a:t>
            </a:r>
            <a:r>
              <a:rPr lang="en-US" sz="2400" dirty="0" smtClean="0"/>
              <a:t/>
            </a:r>
            <a:br>
              <a:rPr lang="en-US" sz="2400" dirty="0" smtClean="0"/>
            </a:br>
            <a:r>
              <a:rPr lang="en-US" sz="2800" dirty="0" smtClean="0"/>
              <a:t>A Grade “A” District</a:t>
            </a:r>
            <a:r>
              <a:rPr lang="en-US" sz="2000" dirty="0" smtClean="0"/>
              <a:t/>
            </a:r>
            <a:br>
              <a:rPr lang="en-US" sz="2000" dirty="0" smtClean="0"/>
            </a:br>
            <a:r>
              <a:rPr lang="en-US" sz="2000" dirty="0" smtClean="0"/>
              <a:t>By the Arizona Department of Education </a:t>
            </a:r>
            <a:endParaRPr lang="en-US" sz="2000"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27878" y="2820267"/>
            <a:ext cx="8686800" cy="72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200" dirty="0" smtClean="0"/>
              <a:t>    </a:t>
            </a: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r>
              <a:rPr lang="en-US" sz="3400" b="1" dirty="0" smtClean="0">
                <a:solidFill>
                  <a:srgbClr val="0C03BD"/>
                </a:solidFill>
                <a:effectLst>
                  <a:outerShdw blurRad="38100" dist="38100" dir="2700000" algn="tl">
                    <a:srgbClr val="000000">
                      <a:alpha val="43137"/>
                    </a:srgbClr>
                  </a:outerShdw>
                </a:effectLst>
                <a:latin typeface="Algerian" pitchFamily="82" charset="0"/>
              </a:rPr>
              <a:t>                 							</a:t>
            </a: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3400" b="1" dirty="0" smtClean="0">
              <a:solidFill>
                <a:srgbClr val="0C03BD"/>
              </a:solidFill>
              <a:effectLst>
                <a:outerShdw blurRad="38100" dist="38100" dir="2700000" algn="tl">
                  <a:srgbClr val="000000">
                    <a:alpha val="43137"/>
                  </a:srgbClr>
                </a:outerShdw>
              </a:effectLst>
              <a:latin typeface="Algerian" pitchFamily="82" charset="0"/>
            </a:endParaRPr>
          </a:p>
          <a:p>
            <a:pPr>
              <a:lnSpc>
                <a:spcPct val="150000"/>
              </a:lnSpc>
            </a:pPr>
            <a:endParaRPr lang="en-US" sz="2800" b="1" dirty="0" smtClean="0">
              <a:solidFill>
                <a:srgbClr val="0C03BD"/>
              </a:solidFill>
              <a:effectLst/>
            </a:endParaRPr>
          </a:p>
          <a:p>
            <a:pPr>
              <a:lnSpc>
                <a:spcPct val="150000"/>
              </a:lnSpc>
            </a:pPr>
            <a:endParaRPr lang="en-US" sz="2800" b="1" dirty="0">
              <a:solidFill>
                <a:srgbClr val="0C03BD"/>
              </a:solidFill>
              <a:effectLst/>
            </a:endParaRPr>
          </a:p>
          <a:p>
            <a:pPr>
              <a:lnSpc>
                <a:spcPct val="150000"/>
              </a:lnSpc>
            </a:pPr>
            <a:endParaRPr lang="en-US" sz="2800" b="1" dirty="0" smtClean="0">
              <a:solidFill>
                <a:srgbClr val="0C03BD"/>
              </a:solidFill>
              <a:effectLst/>
            </a:endParaRPr>
          </a:p>
          <a:p>
            <a:pPr>
              <a:lnSpc>
                <a:spcPct val="150000"/>
              </a:lnSpc>
            </a:pPr>
            <a:r>
              <a:rPr lang="en-US" sz="2800" b="1" dirty="0" smtClean="0">
                <a:solidFill>
                  <a:srgbClr val="0C03BD"/>
                </a:solidFill>
                <a:effectLst/>
              </a:rPr>
              <a:t>Welcome to Kindergarten Open House </a:t>
            </a:r>
          </a:p>
          <a:p>
            <a:pPr>
              <a:lnSpc>
                <a:spcPct val="150000"/>
              </a:lnSpc>
            </a:pPr>
            <a:r>
              <a:rPr lang="en-US" sz="2800" b="1" dirty="0" smtClean="0">
                <a:solidFill>
                  <a:srgbClr val="0C03BD"/>
                </a:solidFill>
                <a:effectLst/>
              </a:rPr>
              <a:t>at Santan Elementary, </a:t>
            </a:r>
          </a:p>
          <a:p>
            <a:pPr>
              <a:lnSpc>
                <a:spcPct val="150000"/>
              </a:lnSpc>
            </a:pPr>
            <a:r>
              <a:rPr lang="en-US" sz="2800" b="1" dirty="0" smtClean="0">
                <a:solidFill>
                  <a:srgbClr val="0C03BD"/>
                </a:solidFill>
                <a:effectLst/>
              </a:rPr>
              <a:t>an A+ School of Excellence™! </a:t>
            </a:r>
            <a:endParaRPr lang="en-US" sz="2800" b="1" dirty="0">
              <a:solidFill>
                <a:srgbClr val="0C03BD"/>
              </a:solidFill>
              <a:effectLs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6601"/>
            <a:ext cx="1096905" cy="109763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95" y="3581400"/>
            <a:ext cx="4064000" cy="3048000"/>
          </a:xfrm>
          <a:prstGeom prst="rect">
            <a:avLst/>
          </a:prstGeom>
        </p:spPr>
      </p:pic>
    </p:spTree>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145" y="126600"/>
            <a:ext cx="3943455" cy="2616599"/>
          </a:xfrm>
          <a:prstGeom prst="rect">
            <a:avLst/>
          </a:prstGeom>
        </p:spPr>
      </p:pic>
      <p:sp>
        <p:nvSpPr>
          <p:cNvPr id="5122" name="Rectangle 2"/>
          <p:cNvSpPr>
            <a:spLocks noGrp="1" noChangeArrowheads="1"/>
          </p:cNvSpPr>
          <p:nvPr>
            <p:ph type="ctrTitle"/>
          </p:nvPr>
        </p:nvSpPr>
        <p:spPr>
          <a:xfrm>
            <a:off x="5410200" y="5097684"/>
            <a:ext cx="39624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714716" y="533399"/>
            <a:ext cx="6553199"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LUNCH TIME</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1434899"/>
            <a:ext cx="914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r>
              <a:rPr lang="en-US" sz="2000" dirty="0"/>
              <a:t>Kindergartners eat in the lunchroom every </a:t>
            </a:r>
            <a:r>
              <a:rPr lang="en-US" sz="2000" dirty="0" smtClean="0"/>
              <a:t>day</a:t>
            </a:r>
            <a:r>
              <a:rPr lang="en-US" sz="2000" dirty="0"/>
              <a:t> </a:t>
            </a:r>
            <a:r>
              <a:rPr lang="en-US" sz="2000" dirty="0" smtClean="0"/>
              <a:t>before recess. They spend 20 </a:t>
            </a:r>
            <a:r>
              <a:rPr lang="en-US" sz="2000" dirty="0"/>
              <a:t>minutes on the playground </a:t>
            </a:r>
            <a:r>
              <a:rPr lang="en-US" sz="2000" dirty="0" smtClean="0"/>
              <a:t>+ 20 minutes in the cafeteria.</a:t>
            </a:r>
            <a:endParaRPr lang="en-US" sz="2000" dirty="0"/>
          </a:p>
          <a:p>
            <a:pPr marL="342900" indent="-342900" algn="l">
              <a:lnSpc>
                <a:spcPct val="150000"/>
              </a:lnSpc>
              <a:buFont typeface="Arial" pitchFamily="34" charset="0"/>
              <a:buChar char="•"/>
            </a:pPr>
            <a:r>
              <a:rPr lang="en-US" sz="2000" dirty="0" smtClean="0"/>
              <a:t>Students may purchase school lunch or bring a sack lunch from home. </a:t>
            </a:r>
          </a:p>
          <a:p>
            <a:pPr marL="342900" indent="-342900" algn="l">
              <a:lnSpc>
                <a:spcPct val="150000"/>
              </a:lnSpc>
              <a:buFont typeface="Arial" pitchFamily="34" charset="0"/>
              <a:buChar char="•"/>
            </a:pPr>
            <a:r>
              <a:rPr lang="en-US" sz="2000" dirty="0" smtClean="0"/>
              <a:t>There are four ways parents can put money in their child’s lunch account: </a:t>
            </a:r>
          </a:p>
          <a:p>
            <a:pPr marL="742950" lvl="1" indent="-285750" algn="l">
              <a:lnSpc>
                <a:spcPct val="150000"/>
              </a:lnSpc>
              <a:buFont typeface="Arial" pitchFamily="34" charset="0"/>
              <a:buChar char="•"/>
            </a:pPr>
            <a:r>
              <a:rPr lang="en-US" sz="2000" dirty="0" smtClean="0"/>
              <a:t> Log onto</a:t>
            </a:r>
            <a:r>
              <a:rPr lang="en-US" sz="2000" dirty="0"/>
              <a:t>: </a:t>
            </a:r>
            <a:r>
              <a:rPr lang="en-US" sz="2000" dirty="0" smtClean="0"/>
              <a:t>www.MyschoolBucks.com to load money into the account.</a:t>
            </a:r>
          </a:p>
          <a:p>
            <a:pPr marL="742950" lvl="1" indent="-285750" algn="l">
              <a:lnSpc>
                <a:spcPct val="150000"/>
              </a:lnSpc>
              <a:buFont typeface="Arial" pitchFamily="34" charset="0"/>
              <a:buChar char="•"/>
            </a:pPr>
            <a:r>
              <a:rPr lang="en-US" sz="2000" dirty="0" smtClean="0"/>
              <a:t> Download the </a:t>
            </a:r>
            <a:r>
              <a:rPr lang="en-US" sz="2000" dirty="0" smtClean="0"/>
              <a:t>app </a:t>
            </a:r>
            <a:r>
              <a:rPr lang="en-US" sz="2000" dirty="0" smtClean="0"/>
              <a:t>in iTunes or the Play Store on your smartphone. </a:t>
            </a:r>
          </a:p>
          <a:p>
            <a:pPr marL="800100" lvl="1" indent="-342900" algn="l">
              <a:lnSpc>
                <a:spcPct val="150000"/>
              </a:lnSpc>
              <a:buFont typeface="Arial" pitchFamily="34" charset="0"/>
              <a:buChar char="•"/>
            </a:pPr>
            <a:r>
              <a:rPr lang="en-US" sz="2000" dirty="0" smtClean="0"/>
              <a:t>Prearrange payment through the school cafeteria. </a:t>
            </a:r>
          </a:p>
          <a:p>
            <a:pPr marL="800100" lvl="1" indent="-342900" algn="l">
              <a:lnSpc>
                <a:spcPct val="150000"/>
              </a:lnSpc>
              <a:buFont typeface="Arial" pitchFamily="34" charset="0"/>
              <a:buChar char="•"/>
            </a:pPr>
            <a:r>
              <a:rPr lang="en-US" sz="2000" dirty="0" smtClean="0"/>
              <a:t>Send your money in an envelope labeled with your child’s name, teacher’s name</a:t>
            </a:r>
            <a:r>
              <a:rPr lang="en-US" sz="2000" dirty="0"/>
              <a:t> </a:t>
            </a:r>
            <a:r>
              <a:rPr lang="en-US" sz="2000" dirty="0" smtClean="0"/>
              <a:t>and room number. </a:t>
            </a:r>
            <a:endParaRPr lang="en-US" sz="1100" dirty="0" smtClean="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63135579"/>
      </p:ext>
    </p:extLst>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10200" y="4876800"/>
            <a:ext cx="35814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142152"/>
            <a:ext cx="7304262"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SAMPLE DAILY SCHEDULE</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470210" y="964309"/>
            <a:ext cx="868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1400" dirty="0" err="1">
                <a:effectLst/>
              </a:rPr>
              <a:t>Bellwork</a:t>
            </a:r>
            <a:r>
              <a:rPr lang="en-US" sz="1400" dirty="0">
                <a:effectLst/>
              </a:rPr>
              <a:t>/</a:t>
            </a:r>
            <a:r>
              <a:rPr lang="en-US" sz="1400" dirty="0" err="1">
                <a:effectLst/>
              </a:rPr>
              <a:t>Fundations</a:t>
            </a:r>
            <a:r>
              <a:rPr lang="en-US" sz="1400" dirty="0">
                <a:effectLst/>
              </a:rPr>
              <a:t> (handwriting &amp; phonics)</a:t>
            </a:r>
          </a:p>
          <a:p>
            <a:r>
              <a:rPr lang="en-US" sz="1400" dirty="0">
                <a:effectLst/>
              </a:rPr>
              <a:t>Morning Meeting </a:t>
            </a:r>
          </a:p>
          <a:p>
            <a:r>
              <a:rPr lang="en-US" sz="1400" dirty="0">
                <a:effectLst/>
              </a:rPr>
              <a:t>Calendar Activities &amp; Learning Goals </a:t>
            </a:r>
          </a:p>
          <a:p>
            <a:r>
              <a:rPr lang="en-US" sz="1400" dirty="0">
                <a:effectLst/>
              </a:rPr>
              <a:t>Guided Reading/Daily Five</a:t>
            </a:r>
          </a:p>
          <a:p>
            <a:pPr lvl="0"/>
            <a:r>
              <a:rPr lang="en-US" sz="1400" dirty="0">
                <a:effectLst/>
              </a:rPr>
              <a:t> Instruction tailored to each student's level &amp; Independent Reading, </a:t>
            </a:r>
            <a:r>
              <a:rPr lang="en-US" sz="1400" dirty="0" smtClean="0">
                <a:effectLst/>
              </a:rPr>
              <a:t>Writing</a:t>
            </a:r>
            <a:r>
              <a:rPr lang="en-US" sz="1400" dirty="0">
                <a:effectLst/>
              </a:rPr>
              <a:t>, </a:t>
            </a:r>
            <a:endParaRPr lang="en-US" sz="1400" dirty="0" smtClean="0">
              <a:effectLst/>
            </a:endParaRPr>
          </a:p>
          <a:p>
            <a:pPr lvl="0"/>
            <a:r>
              <a:rPr lang="en-US" sz="1400" dirty="0" smtClean="0">
                <a:effectLst/>
              </a:rPr>
              <a:t>Phonemic </a:t>
            </a:r>
            <a:r>
              <a:rPr lang="en-US" sz="1400" dirty="0">
                <a:effectLst/>
              </a:rPr>
              <a:t>Awareness and Phonics Activities</a:t>
            </a:r>
          </a:p>
          <a:p>
            <a:r>
              <a:rPr lang="en-US" sz="1400" dirty="0">
                <a:effectLst/>
              </a:rPr>
              <a:t>Recess/Lunch</a:t>
            </a:r>
          </a:p>
          <a:p>
            <a:pPr lvl="0"/>
            <a:r>
              <a:rPr lang="en-US" sz="1400" dirty="0">
                <a:effectLst/>
              </a:rPr>
              <a:t>20 minutes to play &amp; 20 minutes to eat</a:t>
            </a:r>
          </a:p>
          <a:p>
            <a:r>
              <a:rPr lang="en-US" sz="1400" dirty="0">
                <a:effectLst/>
              </a:rPr>
              <a:t>Shared Reading</a:t>
            </a:r>
          </a:p>
          <a:p>
            <a:pPr lvl="0"/>
            <a:r>
              <a:rPr lang="en-US" sz="1400" dirty="0">
                <a:effectLst/>
              </a:rPr>
              <a:t>Big books, poems, &amp; songs</a:t>
            </a:r>
          </a:p>
          <a:p>
            <a:r>
              <a:rPr lang="en-US" sz="1400" dirty="0">
                <a:effectLst/>
              </a:rPr>
              <a:t>Writing</a:t>
            </a:r>
          </a:p>
          <a:p>
            <a:pPr lvl="0"/>
            <a:r>
              <a:rPr lang="en-US" sz="1400" dirty="0">
                <a:effectLst/>
              </a:rPr>
              <a:t>Handwriting &amp; journals</a:t>
            </a:r>
          </a:p>
          <a:p>
            <a:r>
              <a:rPr lang="en-US" sz="1400" dirty="0">
                <a:effectLst/>
              </a:rPr>
              <a:t>Special Classes</a:t>
            </a:r>
          </a:p>
          <a:p>
            <a:pPr lvl="0"/>
            <a:r>
              <a:rPr lang="en-US" sz="1400" dirty="0">
                <a:effectLst/>
              </a:rPr>
              <a:t>Library, Music, P.E</a:t>
            </a:r>
            <a:r>
              <a:rPr lang="en-US" sz="1400" dirty="0" smtClean="0">
                <a:effectLst/>
              </a:rPr>
              <a:t>., Technology</a:t>
            </a:r>
            <a:endParaRPr lang="en-US" sz="1400" dirty="0">
              <a:effectLst/>
            </a:endParaRPr>
          </a:p>
          <a:p>
            <a:r>
              <a:rPr lang="en-US" sz="1400" dirty="0">
                <a:effectLst/>
              </a:rPr>
              <a:t>Snack</a:t>
            </a:r>
          </a:p>
          <a:p>
            <a:r>
              <a:rPr lang="en-US" sz="1400" dirty="0">
                <a:effectLst/>
              </a:rPr>
              <a:t>Social Studies</a:t>
            </a:r>
          </a:p>
          <a:p>
            <a:r>
              <a:rPr lang="en-US" sz="1400" dirty="0">
                <a:effectLst/>
              </a:rPr>
              <a:t>Science/STEM activities</a:t>
            </a:r>
          </a:p>
          <a:p>
            <a:r>
              <a:rPr lang="en-US" sz="1400" dirty="0">
                <a:effectLst/>
              </a:rPr>
              <a:t>Math - Challenge Period</a:t>
            </a:r>
          </a:p>
          <a:p>
            <a:r>
              <a:rPr lang="en-US" sz="1400" dirty="0">
                <a:effectLst/>
              </a:rPr>
              <a:t>Read Aloud</a:t>
            </a:r>
          </a:p>
          <a:p>
            <a:r>
              <a:rPr lang="en-US" sz="1400" dirty="0">
                <a:effectLst/>
              </a:rPr>
              <a:t>Teacher models fluency &amp; vocabulary development</a:t>
            </a:r>
            <a:endParaRPr lang="en-US" sz="14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89907084"/>
      </p:ext>
    </p:extLst>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8523"/>
          <a:stretch/>
        </p:blipFill>
        <p:spPr>
          <a:xfrm>
            <a:off x="4715546" y="860147"/>
            <a:ext cx="4530847" cy="5385322"/>
          </a:xfrm>
          <a:prstGeom prst="rect">
            <a:avLst/>
          </a:prstGeom>
        </p:spPr>
      </p:pic>
      <p:sp>
        <p:nvSpPr>
          <p:cNvPr id="5122" name="Rectangle 2"/>
          <p:cNvSpPr>
            <a:spLocks noGrp="1" noChangeArrowheads="1"/>
          </p:cNvSpPr>
          <p:nvPr>
            <p:ph type="ctrTitle"/>
          </p:nvPr>
        </p:nvSpPr>
        <p:spPr>
          <a:xfrm>
            <a:off x="5410200" y="4876800"/>
            <a:ext cx="3522539"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265110"/>
            <a:ext cx="7304262"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KINDERGARTEN CURRICULUM</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62930" y="1295400"/>
            <a:ext cx="8686800" cy="48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endParaRPr lang="en-US" sz="2200" dirty="0" smtClean="0"/>
          </a:p>
          <a:p>
            <a:pPr>
              <a:lnSpc>
                <a:spcPct val="150000"/>
              </a:lnSpc>
            </a:pPr>
            <a:r>
              <a:rPr lang="en-US" sz="2400" b="1" dirty="0" smtClean="0"/>
              <a:t>Arizona’s College &amp; Career Ready Standards </a:t>
            </a:r>
          </a:p>
          <a:p>
            <a:pPr marL="342900" indent="-342900" algn="l">
              <a:lnSpc>
                <a:spcPct val="150000"/>
              </a:lnSpc>
              <a:buFont typeface="Arial" pitchFamily="34" charset="0"/>
              <a:buChar char="•"/>
            </a:pPr>
            <a:r>
              <a:rPr lang="en-US" sz="2000" dirty="0" smtClean="0"/>
              <a:t>Language Arts (Reading, Writing, Presenting, Listening &amp; Speaking) </a:t>
            </a:r>
          </a:p>
          <a:p>
            <a:pPr marL="342900" indent="-342900" algn="l">
              <a:lnSpc>
                <a:spcPct val="150000"/>
              </a:lnSpc>
              <a:buFont typeface="Arial" pitchFamily="34" charset="0"/>
              <a:buChar char="•"/>
            </a:pPr>
            <a:r>
              <a:rPr lang="en-US" sz="2000" dirty="0" smtClean="0"/>
              <a:t>Mathematics </a:t>
            </a:r>
          </a:p>
          <a:p>
            <a:pPr marL="342900" indent="-342900" algn="l">
              <a:lnSpc>
                <a:spcPct val="150000"/>
              </a:lnSpc>
              <a:buFont typeface="Arial" pitchFamily="34" charset="0"/>
              <a:buChar char="•"/>
            </a:pPr>
            <a:r>
              <a:rPr lang="en-US" sz="2000" dirty="0" smtClean="0"/>
              <a:t>Science</a:t>
            </a:r>
          </a:p>
          <a:p>
            <a:pPr marL="342900" indent="-342900" algn="l">
              <a:lnSpc>
                <a:spcPct val="150000"/>
              </a:lnSpc>
              <a:buFont typeface="Arial" pitchFamily="34" charset="0"/>
              <a:buChar char="•"/>
            </a:pPr>
            <a:r>
              <a:rPr lang="en-US" sz="2000" dirty="0" smtClean="0"/>
              <a:t>Social Studies</a:t>
            </a:r>
          </a:p>
          <a:p>
            <a:pPr marL="342900" indent="-342900" algn="l">
              <a:lnSpc>
                <a:spcPct val="150000"/>
              </a:lnSpc>
              <a:buFont typeface="Arial" pitchFamily="34" charset="0"/>
              <a:buChar char="•"/>
            </a:pPr>
            <a:r>
              <a:rPr lang="en-US" sz="2000" dirty="0" smtClean="0"/>
              <a:t>Technology/Library  </a:t>
            </a:r>
          </a:p>
          <a:p>
            <a:pPr marL="342900" indent="-342900" algn="l">
              <a:lnSpc>
                <a:spcPct val="150000"/>
              </a:lnSpc>
              <a:buFont typeface="Arial" pitchFamily="34" charset="0"/>
              <a:buChar char="•"/>
            </a:pPr>
            <a:r>
              <a:rPr lang="en-US" sz="2000" dirty="0" smtClean="0"/>
              <a:t>Health</a:t>
            </a:r>
          </a:p>
          <a:p>
            <a:pPr marL="342900" indent="-342900" algn="l">
              <a:lnSpc>
                <a:spcPct val="150000"/>
              </a:lnSpc>
              <a:buFont typeface="Arial" pitchFamily="34" charset="0"/>
              <a:buChar char="•"/>
            </a:pPr>
            <a:r>
              <a:rPr lang="en-US" sz="2000" dirty="0" smtClean="0"/>
              <a:t>Physical Education </a:t>
            </a:r>
          </a:p>
          <a:p>
            <a:pPr marL="342900" indent="-342900" algn="l">
              <a:lnSpc>
                <a:spcPct val="150000"/>
              </a:lnSpc>
              <a:buFont typeface="Arial" pitchFamily="34" charset="0"/>
              <a:buChar char="•"/>
            </a:pPr>
            <a:r>
              <a:rPr lang="en-US" sz="2000" dirty="0" smtClean="0"/>
              <a:t>Art – Art Masterpiece</a:t>
            </a:r>
            <a:endParaRPr lang="en-US" sz="2000" b="1" dirty="0" smtClean="0"/>
          </a:p>
          <a:p>
            <a:pPr marL="342900" indent="-342900" algn="l">
              <a:lnSpc>
                <a:spcPct val="150000"/>
              </a:lnSpc>
              <a:buFont typeface="Arial" pitchFamily="34" charset="0"/>
              <a:buChar char="•"/>
            </a:pPr>
            <a:r>
              <a:rPr lang="en-US" sz="2000" dirty="0" smtClean="0"/>
              <a:t>Music</a:t>
            </a:r>
            <a:r>
              <a:rPr lang="en-US" sz="2000" b="1" dirty="0" smtClean="0"/>
              <a:t> </a:t>
            </a:r>
            <a:endParaRPr lang="en-US" sz="2200" b="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2081044337"/>
      </p:ext>
    </p:extLst>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838200"/>
            <a:ext cx="5629469" cy="6858000"/>
          </a:xfrm>
          <a:prstGeom prst="rect">
            <a:avLst/>
          </a:prstGeom>
        </p:spPr>
      </p:pic>
      <p:sp>
        <p:nvSpPr>
          <p:cNvPr id="5122" name="Rectangle 2"/>
          <p:cNvSpPr>
            <a:spLocks noGrp="1" noChangeArrowheads="1"/>
          </p:cNvSpPr>
          <p:nvPr>
            <p:ph type="ctrTitle"/>
          </p:nvPr>
        </p:nvSpPr>
        <p:spPr>
          <a:xfrm>
            <a:off x="5410200" y="4876800"/>
            <a:ext cx="36576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142152"/>
            <a:ext cx="69994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READING</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2895600" y="980353"/>
            <a:ext cx="6019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r>
              <a:rPr lang="en-US" sz="2000" dirty="0" smtClean="0"/>
              <a:t>D.I.B.E.L.S. Universal Reading Screening Tool &amp; Benchmark Assessment: Beginning of Year (July), Middle of Year (December), and End of Year (May). </a:t>
            </a:r>
          </a:p>
          <a:p>
            <a:pPr marL="342900" indent="-342900" algn="l">
              <a:lnSpc>
                <a:spcPct val="150000"/>
              </a:lnSpc>
              <a:buFont typeface="Arial" pitchFamily="34" charset="0"/>
              <a:buChar char="•"/>
            </a:pPr>
            <a:r>
              <a:rPr lang="en-US" sz="2000" dirty="0" err="1" smtClean="0"/>
              <a:t>Fundations</a:t>
            </a:r>
            <a:r>
              <a:rPr lang="en-US" sz="2000" dirty="0" smtClean="0"/>
              <a:t> (phonics-based reading program)</a:t>
            </a:r>
          </a:p>
          <a:p>
            <a:pPr marL="342900" indent="-342900" algn="l">
              <a:lnSpc>
                <a:spcPct val="150000"/>
              </a:lnSpc>
              <a:buFont typeface="Arial" pitchFamily="34" charset="0"/>
              <a:buChar char="•"/>
            </a:pPr>
            <a:r>
              <a:rPr lang="en-US" sz="2000" dirty="0" smtClean="0"/>
              <a:t>H.M.H. Journeys textbook series</a:t>
            </a:r>
          </a:p>
          <a:p>
            <a:pPr marL="342900" indent="-342900" algn="l">
              <a:lnSpc>
                <a:spcPct val="150000"/>
              </a:lnSpc>
              <a:buFont typeface="Arial" pitchFamily="34" charset="0"/>
              <a:buChar char="•"/>
            </a:pPr>
            <a:r>
              <a:rPr lang="en-US" sz="2000" dirty="0" smtClean="0"/>
              <a:t>Read Alouds</a:t>
            </a:r>
            <a:endParaRPr lang="en-US" sz="2000" dirty="0"/>
          </a:p>
          <a:p>
            <a:pPr marL="342900" indent="-342900" algn="l">
              <a:lnSpc>
                <a:spcPct val="150000"/>
              </a:lnSpc>
              <a:buFont typeface="Arial" pitchFamily="34" charset="0"/>
              <a:buChar char="•"/>
            </a:pPr>
            <a:r>
              <a:rPr lang="en-US" sz="2000" dirty="0" smtClean="0"/>
              <a:t>Shared Reading</a:t>
            </a:r>
          </a:p>
          <a:p>
            <a:pPr marL="342900" indent="-342900" algn="l">
              <a:lnSpc>
                <a:spcPct val="150000"/>
              </a:lnSpc>
              <a:buFont typeface="Arial" pitchFamily="34" charset="0"/>
              <a:buChar char="•"/>
            </a:pPr>
            <a:r>
              <a:rPr lang="en-US" sz="2000" dirty="0" smtClean="0"/>
              <a:t>Guided Reading </a:t>
            </a:r>
          </a:p>
          <a:p>
            <a:pPr marL="342900" indent="-342900" algn="l">
              <a:lnSpc>
                <a:spcPct val="150000"/>
              </a:lnSpc>
              <a:buFont typeface="Arial" pitchFamily="34" charset="0"/>
              <a:buChar char="•"/>
            </a:pPr>
            <a:r>
              <a:rPr lang="en-US" sz="2000" dirty="0" smtClean="0"/>
              <a:t>Literacy Centers/Stations/The Daily Five</a:t>
            </a:r>
          </a:p>
          <a:p>
            <a:pPr marL="342900" indent="-342900" algn="l">
              <a:lnSpc>
                <a:spcPct val="150000"/>
              </a:lnSpc>
              <a:buFont typeface="Arial" pitchFamily="34" charset="0"/>
              <a:buChar char="•"/>
            </a:pPr>
            <a:endParaRPr lang="en-US" sz="2200" dirty="0" smtClean="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788893574"/>
      </p:ext>
    </p:extLst>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462" r="5020"/>
          <a:stretch/>
        </p:blipFill>
        <p:spPr>
          <a:xfrm>
            <a:off x="3047999" y="675419"/>
            <a:ext cx="6871343" cy="5356630"/>
          </a:xfrm>
          <a:prstGeom prst="rect">
            <a:avLst/>
          </a:prstGeom>
        </p:spPr>
      </p:pic>
      <p:sp>
        <p:nvSpPr>
          <p:cNvPr id="5122" name="Rectangle 2"/>
          <p:cNvSpPr>
            <a:spLocks noGrp="1" noChangeArrowheads="1"/>
          </p:cNvSpPr>
          <p:nvPr>
            <p:ph type="ctrTitle"/>
          </p:nvPr>
        </p:nvSpPr>
        <p:spPr>
          <a:xfrm>
            <a:off x="5410200" y="4876800"/>
            <a:ext cx="35814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142152"/>
            <a:ext cx="65422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WRITING</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201831" y="3603044"/>
            <a:ext cx="3377830" cy="606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endParaRPr lang="en-US" sz="2200" dirty="0" smtClean="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r>
              <a:rPr lang="en-US" sz="2200" dirty="0" smtClean="0"/>
              <a:t>Writer’s Workshop </a:t>
            </a:r>
            <a:endParaRPr lang="en-US" sz="2200" dirty="0"/>
          </a:p>
          <a:p>
            <a:pPr marL="342900" indent="-342900" algn="l">
              <a:lnSpc>
                <a:spcPct val="150000"/>
              </a:lnSpc>
              <a:buFont typeface="Arial" pitchFamily="34" charset="0"/>
              <a:buChar char="•"/>
            </a:pPr>
            <a:r>
              <a:rPr lang="en-US" sz="2200" dirty="0" smtClean="0"/>
              <a:t>Thinking Maps</a:t>
            </a:r>
          </a:p>
          <a:p>
            <a:pPr marL="342900" indent="-342900" algn="l">
              <a:lnSpc>
                <a:spcPct val="150000"/>
              </a:lnSpc>
              <a:buFont typeface="Arial" pitchFamily="34" charset="0"/>
              <a:buChar char="•"/>
            </a:pPr>
            <a:r>
              <a:rPr lang="en-US" sz="2200" dirty="0" smtClean="0"/>
              <a:t>Write from the Beginning</a:t>
            </a:r>
          </a:p>
          <a:p>
            <a:pPr marL="342900" indent="-342900" algn="l">
              <a:lnSpc>
                <a:spcPct val="150000"/>
              </a:lnSpc>
              <a:buFont typeface="Arial" pitchFamily="34" charset="0"/>
              <a:buChar char="•"/>
            </a:pPr>
            <a:r>
              <a:rPr lang="en-US" sz="2200" dirty="0" smtClean="0"/>
              <a:t>Spelling</a:t>
            </a:r>
          </a:p>
          <a:p>
            <a:pPr marL="342900" indent="-342900" algn="l">
              <a:lnSpc>
                <a:spcPct val="150000"/>
              </a:lnSpc>
              <a:buFont typeface="Arial" pitchFamily="34" charset="0"/>
              <a:buChar char="•"/>
            </a:pPr>
            <a:r>
              <a:rPr lang="en-US" sz="2200" dirty="0" smtClean="0"/>
              <a:t>H.M.H. Journeys encompasses Reading, Writing and Spelling  </a:t>
            </a:r>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smtClean="0"/>
          </a:p>
          <a:p>
            <a:pPr algn="l">
              <a:lnSpc>
                <a:spcPct val="150000"/>
              </a:lnSpc>
            </a:pPr>
            <a:r>
              <a:rPr lang="en-US" sz="2200" dirty="0" smtClean="0"/>
              <a:t> </a:t>
            </a:r>
          </a:p>
          <a:p>
            <a:pPr algn="l">
              <a:lnSpc>
                <a:spcPct val="150000"/>
              </a:lnSpc>
            </a:pPr>
            <a:endParaRPr lang="en-US" sz="22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678" y="126601"/>
            <a:ext cx="1096905" cy="1097636"/>
          </a:xfrm>
          <a:prstGeom prst="rect">
            <a:avLst/>
          </a:prstGeom>
        </p:spPr>
      </p:pic>
    </p:spTree>
    <p:extLst>
      <p:ext uri="{BB962C8B-B14F-4D97-AF65-F5344CB8AC3E}">
        <p14:creationId xmlns:p14="http://schemas.microsoft.com/office/powerpoint/2010/main" val="2331659445"/>
      </p:ext>
    </p:extLst>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10200" y="4876800"/>
            <a:ext cx="3581400" cy="1752600"/>
          </a:xfrm>
        </p:spPr>
        <p:txBody>
          <a:bodyPr/>
          <a:lstStyle/>
          <a:p>
            <a:pPr eaLnBrk="1" hangingPunct="1">
              <a:defRPr/>
            </a:pPr>
            <a:r>
              <a:rPr lang="en-US" sz="4500" b="1" dirty="0">
                <a:latin typeface="Century Gothic" pitchFamily="34" charset="0"/>
              </a:rPr>
              <a:t> </a:t>
            </a: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142152"/>
            <a:ext cx="65422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MATH</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5278441" y="551959"/>
            <a:ext cx="357332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endParaRPr lang="en-US" sz="2200" dirty="0" smtClean="0"/>
          </a:p>
          <a:p>
            <a:pPr algn="l">
              <a:lnSpc>
                <a:spcPct val="150000"/>
              </a:lnSpc>
            </a:pPr>
            <a:endParaRPr lang="en-US" sz="2200" dirty="0"/>
          </a:p>
          <a:p>
            <a:pPr algn="l">
              <a:lnSpc>
                <a:spcPct val="150000"/>
              </a:lnSpc>
            </a:pPr>
            <a:endParaRPr lang="en-US" sz="2200" dirty="0" smtClean="0"/>
          </a:p>
          <a:p>
            <a:pPr algn="l">
              <a:lnSpc>
                <a:spcPct val="150000"/>
              </a:lnSpc>
            </a:pPr>
            <a:endParaRPr lang="en-US" sz="2200" dirty="0"/>
          </a:p>
          <a:p>
            <a:pPr algn="l">
              <a:lnSpc>
                <a:spcPct val="150000"/>
              </a:lnSpc>
            </a:pPr>
            <a:endParaRPr lang="en-US" sz="2200" dirty="0" smtClean="0"/>
          </a:p>
          <a:p>
            <a:pPr marL="342900" indent="-342900" algn="l">
              <a:lnSpc>
                <a:spcPct val="150000"/>
              </a:lnSpc>
              <a:buFont typeface="Arial" panose="020B0604020202020204" pitchFamily="34" charset="0"/>
              <a:buChar char="•"/>
            </a:pPr>
            <a:r>
              <a:rPr lang="en-US" sz="1200" dirty="0" smtClean="0"/>
              <a:t>McGraw Hill </a:t>
            </a:r>
            <a:r>
              <a:rPr lang="en-US" sz="1200" dirty="0" err="1" smtClean="0"/>
              <a:t>GoMath</a:t>
            </a:r>
            <a:r>
              <a:rPr lang="en-US" sz="1200" dirty="0" smtClean="0"/>
              <a:t> textbook series in K-5</a:t>
            </a:r>
            <a:r>
              <a:rPr lang="en-US" sz="1200" baseline="30000" dirty="0" smtClean="0"/>
              <a:t>th</a:t>
            </a:r>
            <a:r>
              <a:rPr lang="en-US" sz="1200" dirty="0" smtClean="0"/>
              <a:t> grade</a:t>
            </a:r>
          </a:p>
          <a:p>
            <a:pPr marL="342900" indent="-342900" algn="l">
              <a:lnSpc>
                <a:spcPct val="150000"/>
              </a:lnSpc>
              <a:buFont typeface="Arial" panose="020B0604020202020204" pitchFamily="34" charset="0"/>
              <a:buChar char="•"/>
            </a:pPr>
            <a:r>
              <a:rPr lang="en-US" sz="1200" dirty="0" smtClean="0"/>
              <a:t>Read, write &amp; build numbers 0-20 </a:t>
            </a:r>
          </a:p>
          <a:p>
            <a:pPr marL="342900" indent="-342900" algn="l">
              <a:lnSpc>
                <a:spcPct val="150000"/>
              </a:lnSpc>
              <a:buFont typeface="Arial" panose="020B0604020202020204" pitchFamily="34" charset="0"/>
              <a:buChar char="•"/>
            </a:pPr>
            <a:r>
              <a:rPr lang="en-US" sz="1200" dirty="0" smtClean="0"/>
              <a:t>Recognize ordinal numbers 1</a:t>
            </a:r>
            <a:r>
              <a:rPr lang="en-US" sz="1200" baseline="30000" dirty="0" smtClean="0"/>
              <a:t>st</a:t>
            </a:r>
            <a:r>
              <a:rPr lang="en-US" sz="1200" dirty="0" smtClean="0"/>
              <a:t>-5</a:t>
            </a:r>
            <a:r>
              <a:rPr lang="en-US" sz="1200" baseline="30000" dirty="0" smtClean="0"/>
              <a:t>th</a:t>
            </a:r>
            <a:endParaRPr lang="en-US" sz="1200" dirty="0"/>
          </a:p>
          <a:p>
            <a:pPr marL="342900" indent="-342900" algn="l">
              <a:lnSpc>
                <a:spcPct val="150000"/>
              </a:lnSpc>
              <a:buFont typeface="Arial" panose="020B0604020202020204" pitchFamily="34" charset="0"/>
              <a:buChar char="•"/>
            </a:pPr>
            <a:r>
              <a:rPr lang="en-US" sz="1200" dirty="0" smtClean="0"/>
              <a:t>Interpret &amp; solve simple graphs</a:t>
            </a:r>
          </a:p>
          <a:p>
            <a:pPr marL="342900" indent="-342900" algn="l">
              <a:lnSpc>
                <a:spcPct val="150000"/>
              </a:lnSpc>
              <a:buFont typeface="Arial" panose="020B0604020202020204" pitchFamily="34" charset="0"/>
              <a:buChar char="•"/>
            </a:pPr>
            <a:r>
              <a:rPr lang="en-US" sz="1200" dirty="0" smtClean="0"/>
              <a:t>Add &amp; subtract facts to 10</a:t>
            </a:r>
          </a:p>
          <a:p>
            <a:pPr marL="342900" indent="-342900" algn="l">
              <a:lnSpc>
                <a:spcPct val="150000"/>
              </a:lnSpc>
              <a:buFont typeface="Arial" panose="020B0604020202020204" pitchFamily="34" charset="0"/>
              <a:buChar char="•"/>
            </a:pPr>
            <a:r>
              <a:rPr lang="en-US" sz="1200" dirty="0" smtClean="0"/>
              <a:t>Create, solve and act out word problems to 10</a:t>
            </a:r>
          </a:p>
          <a:p>
            <a:pPr marL="342900" indent="-342900" algn="l">
              <a:lnSpc>
                <a:spcPct val="150000"/>
              </a:lnSpc>
              <a:buFont typeface="Arial" panose="020B0604020202020204" pitchFamily="34" charset="0"/>
              <a:buChar char="•"/>
            </a:pPr>
            <a:r>
              <a:rPr lang="en-US" sz="1200" dirty="0" smtClean="0"/>
              <a:t>Classify &amp; sort objects</a:t>
            </a:r>
          </a:p>
          <a:p>
            <a:pPr marL="342900" indent="-342900" algn="l">
              <a:lnSpc>
                <a:spcPct val="150000"/>
              </a:lnSpc>
              <a:buFont typeface="Arial" panose="020B0604020202020204" pitchFamily="34" charset="0"/>
              <a:buChar char="•"/>
            </a:pPr>
            <a:r>
              <a:rPr lang="en-US" sz="1200" dirty="0" smtClean="0"/>
              <a:t>Identify </a:t>
            </a:r>
            <a:r>
              <a:rPr lang="en-US" sz="1200" dirty="0" smtClean="0"/>
              <a:t>basic </a:t>
            </a:r>
            <a:r>
              <a:rPr lang="en-US" sz="1200" dirty="0" smtClean="0"/>
              <a:t>2-D &amp; 3-D shapes in the real world</a:t>
            </a:r>
          </a:p>
          <a:p>
            <a:pPr marL="342900" indent="-342900" algn="l">
              <a:lnSpc>
                <a:spcPct val="150000"/>
              </a:lnSpc>
              <a:buFont typeface="Arial" panose="020B0604020202020204" pitchFamily="34" charset="0"/>
              <a:buChar char="•"/>
            </a:pPr>
            <a:r>
              <a:rPr lang="en-US" sz="1200" dirty="0" smtClean="0"/>
              <a:t>Measure objects using non-standard measurement</a:t>
            </a:r>
          </a:p>
          <a:p>
            <a:pPr marL="342900" indent="-342900" algn="l">
              <a:lnSpc>
                <a:spcPct val="150000"/>
              </a:lnSpc>
              <a:buFont typeface="Arial" panose="020B0604020202020204" pitchFamily="34" charset="0"/>
              <a:buChar char="•"/>
            </a:pPr>
            <a:r>
              <a:rPr lang="en-US" sz="1200" dirty="0" smtClean="0"/>
              <a:t>Identify numbers before, after &amp; in between 0-20</a:t>
            </a:r>
          </a:p>
          <a:p>
            <a:pPr marL="342900" indent="-342900" algn="l">
              <a:lnSpc>
                <a:spcPct val="150000"/>
              </a:lnSpc>
              <a:buFont typeface="Arial" panose="020B0604020202020204" pitchFamily="34" charset="0"/>
              <a:buChar char="•"/>
            </a:pPr>
            <a:r>
              <a:rPr lang="en-US" sz="1200" dirty="0" smtClean="0"/>
              <a:t>Estimate quantities 1-20 as more/less than 5 or 10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0" y="2202509"/>
            <a:ext cx="5659441" cy="4692662"/>
          </a:xfrm>
          <a:prstGeom prst="rect">
            <a:avLst/>
          </a:prstGeom>
        </p:spPr>
      </p:pic>
    </p:spTree>
    <p:extLst>
      <p:ext uri="{BB962C8B-B14F-4D97-AF65-F5344CB8AC3E}">
        <p14:creationId xmlns:p14="http://schemas.microsoft.com/office/powerpoint/2010/main" val="3150097443"/>
      </p:ext>
    </p:extLst>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10200" y="4876800"/>
            <a:ext cx="36576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990600" y="265110"/>
            <a:ext cx="762163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SCIENCE &amp; SOCIAL STUDIES</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27370" y="1364974"/>
            <a:ext cx="3568831" cy="244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r>
              <a:rPr lang="en-US" sz="2200" dirty="0" smtClean="0"/>
              <a:t>We integrate our Science and Social Studies units into our reading and writing curriculum strands.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314" y="890731"/>
            <a:ext cx="6022818" cy="4443269"/>
          </a:xfrm>
          <a:prstGeom prst="rect">
            <a:avLst/>
          </a:prstGeom>
        </p:spPr>
      </p:pic>
    </p:spTree>
    <p:extLst>
      <p:ext uri="{BB962C8B-B14F-4D97-AF65-F5344CB8AC3E}">
        <p14:creationId xmlns:p14="http://schemas.microsoft.com/office/powerpoint/2010/main" val="3150097443"/>
      </p:ext>
    </p:extLst>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799" y="0"/>
            <a:ext cx="7571319" cy="5678489"/>
          </a:xfrm>
          <a:prstGeom prst="rect">
            <a:avLst/>
          </a:prstGeom>
        </p:spPr>
      </p:pic>
      <p:sp>
        <p:nvSpPr>
          <p:cNvPr id="5122" name="Rectangle 2"/>
          <p:cNvSpPr>
            <a:spLocks noGrp="1" noChangeArrowheads="1"/>
          </p:cNvSpPr>
          <p:nvPr>
            <p:ph type="ctrTitle"/>
          </p:nvPr>
        </p:nvSpPr>
        <p:spPr>
          <a:xfrm>
            <a:off x="5410200" y="4876800"/>
            <a:ext cx="3733800" cy="1752600"/>
          </a:xfrm>
        </p:spPr>
        <p:txBody>
          <a:bodyPr/>
          <a:lstStyle/>
          <a:p>
            <a:pPr eaLnBrk="1" hangingPunct="1">
              <a:defRPr/>
            </a:pPr>
            <a:r>
              <a:rPr lang="en-US" sz="4500" b="1" dirty="0">
                <a:latin typeface="Century Gothic" pitchFamily="34" charset="0"/>
              </a:rPr>
              <a:t> </a:t>
            </a: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142152"/>
            <a:ext cx="65422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CURRICULUM INFO. </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0" y="3124200"/>
            <a:ext cx="585483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endParaRPr lang="en-US" sz="2200" dirty="0" smtClean="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r>
              <a:rPr lang="en-US" sz="2000" dirty="0" smtClean="0"/>
              <a:t>Visit our Instructional Resource Center (IRC) webpage to obtain more information about the curriculum and standards at:     </a:t>
            </a:r>
            <a:r>
              <a:rPr lang="en-US" sz="2200" dirty="0" smtClean="0">
                <a:solidFill>
                  <a:srgbClr val="FFC000"/>
                </a:solidFill>
                <a:hlinkClick r:id="rId5"/>
              </a:rPr>
              <a:t>http</a:t>
            </a:r>
            <a:r>
              <a:rPr lang="en-US" sz="2200" dirty="0">
                <a:solidFill>
                  <a:srgbClr val="FFC000"/>
                </a:solidFill>
                <a:hlinkClick r:id="rId5"/>
              </a:rPr>
              <a:t>://</a:t>
            </a:r>
            <a:r>
              <a:rPr lang="en-US" sz="2200" dirty="0" smtClean="0">
                <a:solidFill>
                  <a:srgbClr val="FFC000"/>
                </a:solidFill>
                <a:hlinkClick r:id="rId5"/>
              </a:rPr>
              <a:t>cusd80.com/Page/31389</a:t>
            </a:r>
            <a:endParaRPr lang="en-US" sz="2200" dirty="0" smtClean="0">
              <a:solidFill>
                <a:srgbClr val="FFC000"/>
              </a:solidFill>
            </a:endParaRPr>
          </a:p>
          <a:p>
            <a:pPr marL="342900" indent="-342900" algn="l">
              <a:lnSpc>
                <a:spcPct val="150000"/>
              </a:lnSpc>
              <a:buFont typeface="Arial" pitchFamily="34" charset="0"/>
              <a:buChar char="•"/>
            </a:pPr>
            <a:r>
              <a:rPr lang="en-US" sz="2000" dirty="0" smtClean="0"/>
              <a:t>Download the free </a:t>
            </a:r>
          </a:p>
          <a:p>
            <a:pPr algn="l">
              <a:lnSpc>
                <a:spcPct val="150000"/>
              </a:lnSpc>
            </a:pPr>
            <a:r>
              <a:rPr lang="en-US" sz="2000" dirty="0"/>
              <a:t> </a:t>
            </a:r>
            <a:r>
              <a:rPr lang="en-US" sz="2000" dirty="0" smtClean="0"/>
              <a:t>    “</a:t>
            </a:r>
            <a:r>
              <a:rPr lang="en-US" sz="2000" b="1" dirty="0" smtClean="0">
                <a:solidFill>
                  <a:srgbClr val="0C03BD"/>
                </a:solidFill>
                <a:effectLst/>
              </a:rPr>
              <a:t>Kindergarten Under Construction Student   </a:t>
            </a:r>
          </a:p>
          <a:p>
            <a:pPr algn="l">
              <a:lnSpc>
                <a:spcPct val="150000"/>
              </a:lnSpc>
            </a:pPr>
            <a:r>
              <a:rPr lang="en-US" sz="2000" b="1" dirty="0" smtClean="0">
                <a:solidFill>
                  <a:srgbClr val="0C03BD"/>
                </a:solidFill>
                <a:effectLst/>
              </a:rPr>
              <a:t>     Workbook:  A guide created to help families     </a:t>
            </a:r>
          </a:p>
          <a:p>
            <a:pPr algn="l">
              <a:lnSpc>
                <a:spcPct val="150000"/>
              </a:lnSpc>
            </a:pPr>
            <a:r>
              <a:rPr lang="en-US" sz="2000" b="1" dirty="0" smtClean="0">
                <a:solidFill>
                  <a:srgbClr val="0C03BD"/>
                </a:solidFill>
                <a:effectLst/>
              </a:rPr>
              <a:t>     prepare their children for kindergarten</a:t>
            </a:r>
            <a:r>
              <a:rPr lang="en-US" sz="2000" dirty="0" smtClean="0"/>
              <a:t>” at:  </a:t>
            </a:r>
          </a:p>
          <a:p>
            <a:pPr algn="l">
              <a:lnSpc>
                <a:spcPct val="150000"/>
              </a:lnSpc>
            </a:pPr>
            <a:r>
              <a:rPr lang="en-US" sz="2000" dirty="0" smtClean="0">
                <a:solidFill>
                  <a:srgbClr val="FFC000"/>
                </a:solidFill>
                <a:effectLst/>
              </a:rPr>
              <a:t>     </a:t>
            </a:r>
            <a:r>
              <a:rPr lang="en-US" sz="2200" dirty="0" smtClean="0">
                <a:solidFill>
                  <a:srgbClr val="FFC000"/>
                </a:solidFill>
                <a:hlinkClick r:id="rId6"/>
              </a:rPr>
              <a:t>http</a:t>
            </a:r>
            <a:r>
              <a:rPr lang="en-US" sz="2200" dirty="0">
                <a:solidFill>
                  <a:srgbClr val="FFC000"/>
                </a:solidFill>
                <a:hlinkClick r:id="rId6"/>
              </a:rPr>
              <a:t>://</a:t>
            </a:r>
            <a:r>
              <a:rPr lang="en-US" sz="2200" dirty="0" smtClean="0">
                <a:solidFill>
                  <a:srgbClr val="FFC000"/>
                </a:solidFill>
                <a:hlinkClick r:id="rId6"/>
              </a:rPr>
              <a:t>www.cusd80.com/Page/92334 </a:t>
            </a:r>
            <a:endParaRPr lang="en-US" sz="2200" dirty="0">
              <a:solidFill>
                <a:srgbClr val="FFC000"/>
              </a:solidFill>
            </a:endParaRPr>
          </a:p>
          <a:p>
            <a:pPr algn="l">
              <a:lnSpc>
                <a:spcPct val="150000"/>
              </a:lnSpc>
            </a:pPr>
            <a:endParaRPr lang="en-US" sz="2200" dirty="0" smtClean="0">
              <a:solidFill>
                <a:srgbClr val="FFC000"/>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150097443"/>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562600" y="5410200"/>
            <a:ext cx="3505200" cy="1139825"/>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sz="half" idx="1"/>
          </p:nvPr>
        </p:nvSpPr>
        <p:spPr>
          <a:xfrm>
            <a:off x="201831" y="1224237"/>
            <a:ext cx="4419600" cy="5257799"/>
          </a:xfrm>
        </p:spPr>
        <p:txBody>
          <a:bodyPr/>
          <a:lstStyle/>
          <a:p>
            <a:pPr marL="0" indent="0" eaLnBrk="1" hangingPunct="1">
              <a:lnSpc>
                <a:spcPct val="90000"/>
              </a:lnSpc>
              <a:buNone/>
              <a:defRPr/>
            </a:pPr>
            <a:r>
              <a:rPr lang="en-US" sz="2400" b="1" dirty="0" smtClean="0">
                <a:solidFill>
                  <a:schemeClr val="tx2"/>
                </a:solidFill>
                <a:latin typeface="Century Gothic" pitchFamily="34" charset="0"/>
              </a:rPr>
              <a:t>        Classroom Support </a:t>
            </a:r>
          </a:p>
          <a:p>
            <a:pPr marL="0" indent="0" algn="ctr" eaLnBrk="1" hangingPunct="1">
              <a:lnSpc>
                <a:spcPct val="90000"/>
              </a:lnSpc>
              <a:buNone/>
              <a:defRPr/>
            </a:pPr>
            <a:endParaRPr lang="en-US" sz="24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2200" dirty="0" smtClean="0">
                <a:solidFill>
                  <a:schemeClr val="tx2"/>
                </a:solidFill>
                <a:latin typeface="Century Gothic" pitchFamily="34" charset="0"/>
              </a:rPr>
              <a:t>Sign-up with teacher to work with small groups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Supervision and support Center, Reading, and Writing Workshops or Centers/Stations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Preparing materials (at home or at school)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Art Masterpiece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Class Celebrations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Field Trips</a:t>
            </a:r>
          </a:p>
          <a:p>
            <a:pPr marL="0" indent="0" eaLnBrk="1" hangingPunct="1">
              <a:lnSpc>
                <a:spcPct val="90000"/>
              </a:lnSpc>
              <a:buNone/>
              <a:defRPr/>
            </a:pPr>
            <a:endParaRPr lang="en-US" sz="2000" dirty="0" smtClean="0">
              <a:solidFill>
                <a:schemeClr val="tx2"/>
              </a:solidFill>
              <a:latin typeface="Century Gothic" pitchFamily="34" charset="0"/>
            </a:endParaRPr>
          </a:p>
        </p:txBody>
      </p:sp>
      <p:sp>
        <p:nvSpPr>
          <p:cNvPr id="2" name="Content Placeholder 1"/>
          <p:cNvSpPr>
            <a:spLocks noGrp="1"/>
          </p:cNvSpPr>
          <p:nvPr>
            <p:ph sz="half" idx="2"/>
          </p:nvPr>
        </p:nvSpPr>
        <p:spPr>
          <a:xfrm>
            <a:off x="4749114" y="1219200"/>
            <a:ext cx="4572000" cy="3849688"/>
          </a:xfrm>
        </p:spPr>
        <p:txBody>
          <a:bodyPr/>
          <a:lstStyle/>
          <a:p>
            <a:pPr marL="0" indent="0" algn="ctr">
              <a:buNone/>
            </a:pPr>
            <a:r>
              <a:rPr lang="en-US" sz="2400" b="1" dirty="0" smtClean="0">
                <a:solidFill>
                  <a:schemeClr val="tx2"/>
                </a:solidFill>
                <a:latin typeface="Century Gothic" pitchFamily="34" charset="0"/>
              </a:rPr>
              <a:t>School Support</a:t>
            </a:r>
          </a:p>
          <a:p>
            <a:pPr eaLnBrk="1" hangingPunct="1">
              <a:lnSpc>
                <a:spcPct val="90000"/>
              </a:lnSpc>
              <a:buFont typeface="Arial" pitchFamily="34" charset="0"/>
              <a:buChar char="•"/>
              <a:defRPr/>
            </a:pPr>
            <a:endParaRPr lang="en-US" sz="18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2200" dirty="0" smtClean="0">
                <a:solidFill>
                  <a:schemeClr val="tx2"/>
                </a:solidFill>
                <a:latin typeface="Century Gothic" pitchFamily="34" charset="0"/>
              </a:rPr>
              <a:t>PTO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Art Masterpiece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Workroom Volunteer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School Events &amp; Functions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Site Council</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Running Club/Meets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Book Fairs</a:t>
            </a:r>
          </a:p>
        </p:txBody>
      </p:sp>
      <p:sp>
        <p:nvSpPr>
          <p:cNvPr id="6" name="Title 1"/>
          <p:cNvSpPr txBox="1">
            <a:spLocks/>
          </p:cNvSpPr>
          <p:nvPr/>
        </p:nvSpPr>
        <p:spPr bwMode="auto">
          <a:xfrm>
            <a:off x="1192429" y="188911"/>
            <a:ext cx="711337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2800" dirty="0" smtClean="0"/>
              <a:t> </a:t>
            </a:r>
            <a:r>
              <a:rPr lang="en-US" sz="3600" b="1" dirty="0" smtClean="0"/>
              <a:t>PARENTAL INVOLVEMENT</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607616771"/>
      </p:ext>
    </p:extLst>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057400"/>
            <a:ext cx="5313185" cy="4343400"/>
          </a:xfrm>
          <a:prstGeom prst="rect">
            <a:avLst/>
          </a:prstGeom>
        </p:spPr>
      </p:pic>
      <p:sp>
        <p:nvSpPr>
          <p:cNvPr id="5122" name="Rectangle 2"/>
          <p:cNvSpPr>
            <a:spLocks noGrp="1" noChangeArrowheads="1"/>
          </p:cNvSpPr>
          <p:nvPr>
            <p:ph type="ctrTitle"/>
          </p:nvPr>
        </p:nvSpPr>
        <p:spPr>
          <a:xfrm>
            <a:off x="5410200" y="4876800"/>
            <a:ext cx="36576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990600" y="265110"/>
            <a:ext cx="80772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BEFORE &amp; AFTER SCHOOL CARE</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79529" y="1103311"/>
            <a:ext cx="868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smtClean="0"/>
          </a:p>
        </p:txBody>
      </p:sp>
      <p:sp>
        <p:nvSpPr>
          <p:cNvPr id="8" name="Title 1"/>
          <p:cNvSpPr txBox="1">
            <a:spLocks/>
          </p:cNvSpPr>
          <p:nvPr/>
        </p:nvSpPr>
        <p:spPr bwMode="auto">
          <a:xfrm>
            <a:off x="192539" y="2573732"/>
            <a:ext cx="8686800" cy="371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endParaRPr lang="en-US" sz="3200" dirty="0" smtClean="0"/>
          </a:p>
          <a:p>
            <a:pPr>
              <a:lnSpc>
                <a:spcPct val="150000"/>
              </a:lnSpc>
            </a:pPr>
            <a:r>
              <a:rPr lang="en-US" sz="3200" dirty="0" smtClean="0"/>
              <a:t>Kids Express</a:t>
            </a:r>
          </a:p>
          <a:p>
            <a:pPr algn="l">
              <a:lnSpc>
                <a:spcPct val="150000"/>
              </a:lnSpc>
            </a:pPr>
            <a:r>
              <a:rPr lang="en-US" sz="2000" dirty="0" smtClean="0">
                <a:effectLst/>
              </a:rPr>
              <a:t>You </a:t>
            </a:r>
            <a:r>
              <a:rPr lang="en-US" sz="2000" dirty="0">
                <a:effectLst/>
              </a:rPr>
              <a:t>can now </a:t>
            </a:r>
            <a:r>
              <a:rPr lang="en-US" sz="2000" dirty="0" smtClean="0">
                <a:effectLst/>
              </a:rPr>
              <a:t>register for the Kids Express program online. </a:t>
            </a:r>
            <a:r>
              <a:rPr lang="en-US" sz="2000" dirty="0">
                <a:effectLst/>
              </a:rPr>
              <a:t>For more information, call (480) </a:t>
            </a:r>
            <a:r>
              <a:rPr lang="en-US" sz="2000" dirty="0" smtClean="0">
                <a:effectLst/>
              </a:rPr>
              <a:t>224-3900 </a:t>
            </a:r>
            <a:r>
              <a:rPr lang="en-US" sz="2000" dirty="0">
                <a:effectLst/>
              </a:rPr>
              <a:t>or </a:t>
            </a:r>
            <a:r>
              <a:rPr lang="en-US" sz="2000" dirty="0" smtClean="0">
                <a:effectLst/>
              </a:rPr>
              <a:t>email: </a:t>
            </a:r>
            <a:r>
              <a:rPr lang="en-US" sz="2000" dirty="0" smtClean="0">
                <a:effectLst/>
                <a:hlinkClick r:id="rId5"/>
              </a:rPr>
              <a:t>Kids-Express@cusd80.com</a:t>
            </a:r>
            <a:r>
              <a:rPr lang="en-US" sz="2000" dirty="0">
                <a:effectLst/>
              </a:rPr>
              <a:t>. You can also register in person </a:t>
            </a:r>
            <a:r>
              <a:rPr lang="en-US" sz="2000" dirty="0" smtClean="0">
                <a:effectLst/>
              </a:rPr>
              <a:t>at the Community Education Department at the CUSD District Office. </a:t>
            </a:r>
          </a:p>
          <a:p>
            <a:pPr marL="342900" indent="-342900" algn="l">
              <a:lnSpc>
                <a:spcPct val="150000"/>
              </a:lnSpc>
              <a:buFont typeface="Arial" pitchFamily="34" charset="0"/>
              <a:buChar char="•"/>
            </a:pPr>
            <a:r>
              <a:rPr lang="en-US" sz="2400" dirty="0" smtClean="0"/>
              <a:t>6:30 AM – 6:30 PM</a:t>
            </a:r>
          </a:p>
          <a:p>
            <a:pPr marL="342900" indent="-342900" algn="l">
              <a:lnSpc>
                <a:spcPct val="150000"/>
              </a:lnSpc>
              <a:buFont typeface="Arial" pitchFamily="34" charset="0"/>
              <a:buChar char="•"/>
            </a:pPr>
            <a:r>
              <a:rPr lang="en-US" sz="2400" dirty="0" smtClean="0"/>
              <a:t>ADHS licensed </a:t>
            </a:r>
          </a:p>
          <a:p>
            <a:pPr marL="342900" indent="-342900" algn="l">
              <a:lnSpc>
                <a:spcPct val="150000"/>
              </a:lnSpc>
              <a:buFont typeface="Arial" pitchFamily="34" charset="0"/>
              <a:buChar char="•"/>
            </a:pPr>
            <a:r>
              <a:rPr lang="en-US" sz="2400" dirty="0" smtClean="0"/>
              <a:t>Quality staffing </a:t>
            </a:r>
          </a:p>
          <a:p>
            <a:pPr marL="342900" indent="-342900" algn="l">
              <a:lnSpc>
                <a:spcPct val="150000"/>
              </a:lnSpc>
              <a:buFont typeface="Arial" pitchFamily="34" charset="0"/>
              <a:buChar char="•"/>
            </a:pPr>
            <a:r>
              <a:rPr lang="en-US" sz="2400" dirty="0" smtClean="0"/>
              <a:t>Structured environment </a:t>
            </a:r>
          </a:p>
          <a:p>
            <a:pPr marL="342900" indent="-342900" algn="l">
              <a:lnSpc>
                <a:spcPct val="150000"/>
              </a:lnSpc>
              <a:buFont typeface="Arial" pitchFamily="34" charset="0"/>
              <a:buChar char="•"/>
            </a:pPr>
            <a:r>
              <a:rPr lang="en-US" sz="2400" dirty="0" smtClean="0"/>
              <a:t>On-site childcare</a:t>
            </a:r>
            <a:endParaRPr lang="en-US" sz="2400" i="1" dirty="0" smtClean="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2751013699"/>
      </p:ext>
    </p:extLst>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10200" y="4876800"/>
            <a:ext cx="3962400" cy="1752600"/>
          </a:xfrm>
        </p:spPr>
        <p:txBody>
          <a:bodyPr/>
          <a:lstStyle/>
          <a:p>
            <a:pPr eaLnBrk="1" hangingPunct="1">
              <a:defRPr/>
            </a:pPr>
            <a:r>
              <a:rPr lang="en-US" sz="4500" b="1" dirty="0">
                <a:latin typeface="Century Gothic" pitchFamily="34" charset="0"/>
              </a:rPr>
              <a:t> </a:t>
            </a: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341310"/>
            <a:ext cx="71518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200" dirty="0" smtClean="0"/>
              <a:t> </a:t>
            </a:r>
            <a:r>
              <a:rPr lang="en-US" sz="3600" b="1" dirty="0" smtClean="0"/>
              <a:t>ABOUT OUR SCHOOL</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828800" y="1810207"/>
            <a:ext cx="8686800" cy="30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endParaRPr lang="en-US" sz="2400" dirty="0" smtClean="0"/>
          </a:p>
          <a:p>
            <a:pPr algn="l">
              <a:lnSpc>
                <a:spcPct val="150000"/>
              </a:lnSpc>
            </a:pPr>
            <a:endParaRPr lang="en-US" sz="2400" dirty="0" smtClean="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pic>
        <p:nvPicPr>
          <p:cNvPr id="3" name="lc6U8PBAQG8?version=2&amp;hl=en_US&amp;rel=0"/>
          <p:cNvPicPr>
            <a:picLocks noRot="1" noChangeAspect="1"/>
          </p:cNvPicPr>
          <p:nvPr>
            <a:videoFile r:link="rId1"/>
          </p:nvPr>
        </p:nvPicPr>
        <p:blipFill>
          <a:blip r:embed="rId6"/>
          <a:stretch>
            <a:fillRect/>
          </a:stretch>
        </p:blipFill>
        <p:spPr>
          <a:xfrm>
            <a:off x="1524000" y="1403747"/>
            <a:ext cx="6324600" cy="385405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1212612"/>
            <a:ext cx="6345393" cy="4045188"/>
          </a:xfrm>
          <a:prstGeom prst="rect">
            <a:avLst/>
          </a:prstGeom>
        </p:spPr>
      </p:pic>
    </p:spTree>
    <p:extLst>
      <p:ext uri="{BB962C8B-B14F-4D97-AF65-F5344CB8AC3E}">
        <p14:creationId xmlns:p14="http://schemas.microsoft.com/office/powerpoint/2010/main" val="8339697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86400" y="5029200"/>
            <a:ext cx="35814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143000" y="265110"/>
            <a:ext cx="8001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r>
              <a:rPr lang="en-US" sz="3000" b="1" dirty="0"/>
              <a:t>CLUB C.U.S.D. ENRICHMENT PROGRAMS</a:t>
            </a:r>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31087" y="1562100"/>
            <a:ext cx="868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endParaRPr lang="en-US" sz="2200" dirty="0" smtClean="0"/>
          </a:p>
          <a:p>
            <a:pPr algn="l">
              <a:lnSpc>
                <a:spcPct val="150000"/>
              </a:lnSpc>
            </a:pPr>
            <a:r>
              <a:rPr lang="en-US" sz="2200" dirty="0" smtClean="0"/>
              <a:t> </a:t>
            </a:r>
          </a:p>
          <a:p>
            <a:pPr algn="l">
              <a:lnSpc>
                <a:spcPct val="150000"/>
              </a:lnSpc>
            </a:pPr>
            <a:endParaRPr lang="en-US" sz="2200" dirty="0"/>
          </a:p>
          <a:p>
            <a:pPr algn="l">
              <a:lnSpc>
                <a:spcPct val="150000"/>
              </a:lnSpc>
            </a:pPr>
            <a:endParaRPr lang="en-US" sz="2200" dirty="0" smtClean="0"/>
          </a:p>
          <a:p>
            <a:pPr algn="l">
              <a:lnSpc>
                <a:spcPct val="150000"/>
              </a:lnSpc>
            </a:pPr>
            <a:endParaRPr lang="en-US" sz="2200" dirty="0"/>
          </a:p>
          <a:p>
            <a:pPr algn="l">
              <a:lnSpc>
                <a:spcPct val="150000"/>
              </a:lnSpc>
            </a:pPr>
            <a:endParaRPr lang="en-US" sz="22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1832" y="1224237"/>
            <a:ext cx="5385993" cy="407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330237"/>
      </p:ext>
    </p:extLst>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06948\AppData\Local\Microsoft\Windows\Temporary Internet Files\Content.Outlook\7AGXDZOZ\Preschool_Carlson1 co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495799"/>
            <a:ext cx="4030884" cy="3447559"/>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ctrTitle"/>
          </p:nvPr>
        </p:nvSpPr>
        <p:spPr>
          <a:xfrm>
            <a:off x="5410200" y="4876800"/>
            <a:ext cx="37338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148469" y="295335"/>
            <a:ext cx="762163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2800" b="1" dirty="0" smtClean="0"/>
              <a:t>CLUB C.U.S.D. ENRICHMENT PROGRAMS</a:t>
            </a:r>
            <a:endParaRPr lang="en-US" sz="28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201831" y="953906"/>
            <a:ext cx="868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r>
              <a:rPr lang="en-US" sz="2200" dirty="0" smtClean="0">
                <a:effectLst/>
              </a:rPr>
              <a:t>CLUB </a:t>
            </a:r>
            <a:r>
              <a:rPr lang="en-US" sz="2200" dirty="0">
                <a:effectLst/>
              </a:rPr>
              <a:t>C.U.S.D. is filled with </a:t>
            </a:r>
            <a:r>
              <a:rPr lang="en-US" sz="2200" b="1" dirty="0">
                <a:solidFill>
                  <a:srgbClr val="FFC000"/>
                </a:solidFill>
                <a:effectLst/>
              </a:rPr>
              <a:t>Athletes in Training</a:t>
            </a:r>
            <a:r>
              <a:rPr lang="en-US" sz="2200" dirty="0">
                <a:effectLst/>
              </a:rPr>
              <a:t> and </a:t>
            </a:r>
            <a:r>
              <a:rPr lang="en-US" sz="2200" b="1" dirty="0">
                <a:solidFill>
                  <a:srgbClr val="FFC000"/>
                </a:solidFill>
                <a:effectLst/>
              </a:rPr>
              <a:t>Kre8tive Kids Discovering</a:t>
            </a:r>
            <a:r>
              <a:rPr lang="en-US" sz="2200" dirty="0">
                <a:effectLst/>
              </a:rPr>
              <a:t> their </a:t>
            </a:r>
            <a:r>
              <a:rPr lang="en-US" sz="2200" b="1" dirty="0">
                <a:solidFill>
                  <a:srgbClr val="FFC000"/>
                </a:solidFill>
                <a:effectLst/>
              </a:rPr>
              <a:t>Dreams</a:t>
            </a:r>
            <a:r>
              <a:rPr lang="en-US" sz="2200" dirty="0">
                <a:effectLst/>
              </a:rPr>
              <a:t> on every campus</a:t>
            </a:r>
            <a:r>
              <a:rPr lang="en-US" sz="2200" dirty="0" smtClean="0">
                <a:effectLst/>
              </a:rPr>
              <a:t>!</a:t>
            </a:r>
          </a:p>
          <a:p>
            <a:pPr marL="342900" indent="-342900" algn="l">
              <a:lnSpc>
                <a:spcPct val="150000"/>
              </a:lnSpc>
              <a:buFont typeface="Arial" pitchFamily="34" charset="0"/>
              <a:buChar char="•"/>
            </a:pPr>
            <a:r>
              <a:rPr lang="en-US" sz="2200" dirty="0" smtClean="0">
                <a:effectLst/>
              </a:rPr>
              <a:t>Now </a:t>
            </a:r>
            <a:r>
              <a:rPr lang="en-US" sz="2200" dirty="0">
                <a:effectLst/>
              </a:rPr>
              <a:t>is the </a:t>
            </a:r>
            <a:r>
              <a:rPr lang="en-US" sz="2200" b="1" dirty="0">
                <a:solidFill>
                  <a:srgbClr val="FFC000"/>
                </a:solidFill>
                <a:effectLst/>
              </a:rPr>
              <a:t>Prime Time (Athletics)</a:t>
            </a:r>
            <a:r>
              <a:rPr lang="en-US" sz="2200" dirty="0">
                <a:effectLst/>
              </a:rPr>
              <a:t> to focus on Science, Technology, Engineering, and Math! </a:t>
            </a:r>
            <a:endParaRPr lang="en-US" sz="2200" dirty="0" smtClean="0">
              <a:effectLst/>
            </a:endParaRPr>
          </a:p>
          <a:p>
            <a:pPr marL="342900" indent="-342900" algn="l">
              <a:lnSpc>
                <a:spcPct val="150000"/>
              </a:lnSpc>
              <a:buFont typeface="Arial" pitchFamily="34" charset="0"/>
              <a:buChar char="•"/>
            </a:pPr>
            <a:r>
              <a:rPr lang="en-US" sz="2200" b="1" dirty="0" smtClean="0">
                <a:solidFill>
                  <a:srgbClr val="FFC000"/>
                </a:solidFill>
                <a:effectLst/>
              </a:rPr>
              <a:t>Imagine</a:t>
            </a:r>
            <a:r>
              <a:rPr lang="en-US" sz="2200" dirty="0">
                <a:effectLst/>
              </a:rPr>
              <a:t> what </a:t>
            </a:r>
            <a:r>
              <a:rPr lang="en-US" sz="2200" b="1" dirty="0">
                <a:solidFill>
                  <a:srgbClr val="FFC000"/>
                </a:solidFill>
                <a:effectLst/>
              </a:rPr>
              <a:t>Tomorrow</a:t>
            </a:r>
            <a:r>
              <a:rPr lang="en-US" sz="2200" dirty="0">
                <a:effectLst/>
              </a:rPr>
              <a:t> will be for your child </a:t>
            </a:r>
            <a:r>
              <a:rPr lang="en-US" sz="2200" dirty="0" smtClean="0">
                <a:effectLst/>
              </a:rPr>
              <a:t>as </a:t>
            </a:r>
            <a:r>
              <a:rPr lang="en-US" sz="2200" dirty="0">
                <a:effectLst/>
              </a:rPr>
              <a:t>he/she explores the </a:t>
            </a:r>
            <a:r>
              <a:rPr lang="en-US" sz="2200" b="1" dirty="0">
                <a:solidFill>
                  <a:srgbClr val="FFC000"/>
                </a:solidFill>
                <a:effectLst/>
              </a:rPr>
              <a:t>Elements (Music)</a:t>
            </a:r>
            <a:r>
              <a:rPr lang="en-US" sz="2200" dirty="0">
                <a:effectLst/>
              </a:rPr>
              <a:t> of aviation, claymation, and robotics!  </a:t>
            </a:r>
            <a:r>
              <a:rPr lang="en-US" sz="2200" b="1" dirty="0">
                <a:solidFill>
                  <a:srgbClr val="FFC000"/>
                </a:solidFill>
                <a:effectLst/>
              </a:rPr>
              <a:t>Spice Up (Arts &amp; Design)</a:t>
            </a:r>
            <a:r>
              <a:rPr lang="en-US" sz="2200" dirty="0">
                <a:effectLst/>
              </a:rPr>
              <a:t> and </a:t>
            </a:r>
            <a:r>
              <a:rPr lang="en-US" sz="2200" b="1" dirty="0">
                <a:solidFill>
                  <a:srgbClr val="FFC000"/>
                </a:solidFill>
                <a:effectLst/>
              </a:rPr>
              <a:t>Tumble (Town)</a:t>
            </a:r>
            <a:r>
              <a:rPr lang="en-US" sz="2200" dirty="0">
                <a:effectLst/>
              </a:rPr>
              <a:t> into something new! </a:t>
            </a:r>
            <a:r>
              <a:rPr lang="en-US" sz="2200" b="1" dirty="0">
                <a:solidFill>
                  <a:srgbClr val="FFC000"/>
                </a:solidFill>
                <a:effectLst/>
              </a:rPr>
              <a:t>Uno, Dos, </a:t>
            </a:r>
            <a:r>
              <a:rPr lang="en-US" sz="2200" b="1" dirty="0" smtClean="0">
                <a:solidFill>
                  <a:srgbClr val="FFC000"/>
                </a:solidFill>
                <a:effectLst/>
              </a:rPr>
              <a:t>Tres! (Spanish)</a:t>
            </a:r>
            <a:endParaRPr lang="en-US" sz="2200" dirty="0">
              <a:solidFill>
                <a:srgbClr val="FFC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579724935"/>
      </p:ext>
    </p:extLst>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10200" y="4876800"/>
            <a:ext cx="36576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142152"/>
            <a:ext cx="7304262"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THANK YOU FOR COMING!</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538870" y="3505200"/>
            <a:ext cx="868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342900" indent="-342900" algn="l">
              <a:lnSpc>
                <a:spcPct val="150000"/>
              </a:lnSpc>
              <a:buFont typeface="Arial" pitchFamily="34" charset="0"/>
              <a:buChar char="•"/>
            </a:pPr>
            <a:endParaRPr lang="en-US" sz="2200" dirty="0" smtClean="0"/>
          </a:p>
          <a:p>
            <a:pPr algn="l">
              <a:lnSpc>
                <a:spcPct val="150000"/>
              </a:lnSpc>
            </a:pPr>
            <a:r>
              <a:rPr lang="en-US" sz="2200" dirty="0" smtClean="0"/>
              <a:t>At this time, we invite families to visit each of our Kindergarten classrooms for an opportunity to work with the children on an activity.  All of our Kindergarten classrooms are located in </a:t>
            </a:r>
          </a:p>
          <a:p>
            <a:pPr algn="l">
              <a:lnSpc>
                <a:spcPct val="150000"/>
              </a:lnSpc>
            </a:pPr>
            <a:r>
              <a:rPr lang="en-US" sz="2200" dirty="0" smtClean="0"/>
              <a:t>Building E, and the </a:t>
            </a:r>
            <a:r>
              <a:rPr lang="en-US" sz="2200" dirty="0" smtClean="0"/>
              <a:t>classroom </a:t>
            </a:r>
            <a:r>
              <a:rPr lang="en-US" sz="2200" dirty="0" smtClean="0"/>
              <a:t>numbers are below:</a:t>
            </a:r>
          </a:p>
          <a:p>
            <a:pPr algn="l">
              <a:lnSpc>
                <a:spcPct val="150000"/>
              </a:lnSpc>
            </a:pPr>
            <a:r>
              <a:rPr lang="en-US" sz="2200" dirty="0" smtClean="0"/>
              <a:t>Miss Curland – room 1</a:t>
            </a:r>
          </a:p>
          <a:p>
            <a:pPr algn="l">
              <a:lnSpc>
                <a:spcPct val="150000"/>
              </a:lnSpc>
            </a:pPr>
            <a:r>
              <a:rPr lang="en-US" sz="2200" dirty="0" smtClean="0"/>
              <a:t>Mrs. Dalby – room 2</a:t>
            </a:r>
          </a:p>
          <a:p>
            <a:pPr algn="l">
              <a:lnSpc>
                <a:spcPct val="150000"/>
              </a:lnSpc>
            </a:pPr>
            <a:r>
              <a:rPr lang="en-US" sz="2200" dirty="0" smtClean="0"/>
              <a:t>Mrs. Deymonaz – room 11</a:t>
            </a:r>
          </a:p>
          <a:p>
            <a:pPr algn="l">
              <a:lnSpc>
                <a:spcPct val="150000"/>
              </a:lnSpc>
            </a:pPr>
            <a:r>
              <a:rPr lang="en-US" sz="2200" dirty="0" smtClean="0"/>
              <a:t>Mrs. Hughes – room 10</a:t>
            </a:r>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a:p>
          <a:p>
            <a:pPr marL="342900" indent="-342900" algn="l">
              <a:lnSpc>
                <a:spcPct val="150000"/>
              </a:lnSpc>
              <a:buFont typeface="Arial" pitchFamily="34" charset="0"/>
              <a:buChar char="•"/>
            </a:pPr>
            <a:endParaRPr lang="en-US" sz="2200" dirty="0" smtClean="0"/>
          </a:p>
          <a:p>
            <a:pPr marL="342900" indent="-342900" algn="l">
              <a:lnSpc>
                <a:spcPct val="150000"/>
              </a:lnSpc>
              <a:buFont typeface="Arial" pitchFamily="34" charset="0"/>
              <a:buChar char="•"/>
            </a:pPr>
            <a:endParaRPr lang="en-US" sz="22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2848473555"/>
      </p:ext>
    </p:extLst>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09155" y="4721620"/>
            <a:ext cx="39624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371600" y="341310"/>
            <a:ext cx="71518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200" dirty="0" smtClean="0"/>
              <a:t> </a:t>
            </a:r>
            <a:r>
              <a:rPr lang="en-US" sz="3600" b="1" dirty="0" smtClean="0"/>
              <a:t>Our Santan Vision Statement</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65755" y="2514600"/>
            <a:ext cx="8686800" cy="30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400" dirty="0">
                <a:effectLst/>
              </a:rPr>
              <a:t>Santan Elementary, an enthusiastic community, </a:t>
            </a:r>
            <a:endParaRPr lang="en-US" sz="2400" dirty="0" smtClean="0">
              <a:effectLst/>
            </a:endParaRPr>
          </a:p>
          <a:p>
            <a:r>
              <a:rPr lang="en-US" sz="2400" dirty="0">
                <a:effectLst/>
              </a:rPr>
              <a:t>r</a:t>
            </a:r>
            <a:r>
              <a:rPr lang="en-US" sz="2400" dirty="0" smtClean="0">
                <a:effectLst/>
              </a:rPr>
              <a:t>ising up </a:t>
            </a:r>
            <a:r>
              <a:rPr lang="en-US" sz="2400" dirty="0">
                <a:effectLst/>
              </a:rPr>
              <a:t>to the ongoing challenges of </a:t>
            </a:r>
            <a:endParaRPr lang="en-US" sz="2400" dirty="0" smtClean="0">
              <a:effectLst/>
            </a:endParaRPr>
          </a:p>
          <a:p>
            <a:r>
              <a:rPr lang="en-US" sz="2400" dirty="0" smtClean="0">
                <a:effectLst/>
              </a:rPr>
              <a:t>meeting </a:t>
            </a:r>
            <a:r>
              <a:rPr lang="en-US" sz="2400" dirty="0">
                <a:effectLst/>
              </a:rPr>
              <a:t>the educational</a:t>
            </a:r>
          </a:p>
          <a:p>
            <a:r>
              <a:rPr lang="en-US" sz="2400" dirty="0">
                <a:effectLst/>
              </a:rPr>
              <a:t>and social needs of all students </a:t>
            </a:r>
          </a:p>
          <a:p>
            <a:r>
              <a:rPr lang="en-US" sz="2400" dirty="0" smtClean="0">
                <a:effectLst/>
              </a:rPr>
              <a:t>while building positive character</a:t>
            </a:r>
            <a:r>
              <a:rPr lang="en-US" sz="2400" dirty="0">
                <a:effectLst/>
              </a:rPr>
              <a:t>, </a:t>
            </a:r>
            <a:endParaRPr lang="en-US" sz="2400" dirty="0" smtClean="0">
              <a:effectLst/>
            </a:endParaRPr>
          </a:p>
          <a:p>
            <a:r>
              <a:rPr lang="en-US" sz="2400" dirty="0" smtClean="0">
                <a:effectLst/>
              </a:rPr>
              <a:t>instilling </a:t>
            </a:r>
            <a:r>
              <a:rPr lang="en-US" sz="2400" dirty="0">
                <a:effectLst/>
              </a:rPr>
              <a:t>a love of learning, </a:t>
            </a:r>
            <a:endParaRPr lang="en-US" sz="2400" dirty="0" smtClean="0">
              <a:effectLst/>
            </a:endParaRPr>
          </a:p>
          <a:p>
            <a:r>
              <a:rPr lang="en-US" sz="2400" dirty="0" smtClean="0">
                <a:effectLst/>
              </a:rPr>
              <a:t>and nurturing strong </a:t>
            </a:r>
            <a:r>
              <a:rPr lang="en-US" sz="2400" dirty="0">
                <a:effectLst/>
              </a:rPr>
              <a:t>partnerships with families.</a:t>
            </a:r>
          </a:p>
          <a:p>
            <a:pPr algn="l">
              <a:lnSpc>
                <a:spcPct val="150000"/>
              </a:lnSpc>
            </a:pPr>
            <a:endParaRPr lang="en-US" sz="2400" dirty="0"/>
          </a:p>
          <a:p>
            <a:pPr algn="l">
              <a:lnSpc>
                <a:spcPct val="150000"/>
              </a:lnSpc>
            </a:pPr>
            <a:endParaRPr lang="en-US" sz="24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4047269852"/>
      </p:ext>
    </p:extLst>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10200" y="4876800"/>
            <a:ext cx="3962400" cy="17526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type="subTitle" idx="1"/>
          </p:nvPr>
        </p:nvSpPr>
        <p:spPr>
          <a:xfrm>
            <a:off x="838200" y="3124200"/>
            <a:ext cx="7010400" cy="2057400"/>
          </a:xfrm>
        </p:spPr>
        <p:txBody>
          <a:bodyPr/>
          <a:lstStyle/>
          <a:p>
            <a:pPr algn="l" eaLnBrk="1" hangingPunct="1">
              <a:lnSpc>
                <a:spcPct val="90000"/>
              </a:lnSpc>
              <a:defRPr/>
            </a:pPr>
            <a:r>
              <a:rPr lang="en-US" sz="4400" b="1" dirty="0" smtClean="0">
                <a:solidFill>
                  <a:schemeClr val="tx2"/>
                </a:solidFill>
                <a:latin typeface="Century Gothic" pitchFamily="34" charset="0"/>
              </a:rPr>
              <a:t> </a:t>
            </a:r>
            <a:endParaRPr lang="en-US" sz="3200" b="1" dirty="0" smtClean="0">
              <a:latin typeface="Century Gothic" pitchFamily="34" charset="0"/>
            </a:endParaRPr>
          </a:p>
        </p:txBody>
      </p:sp>
      <p:sp>
        <p:nvSpPr>
          <p:cNvPr id="6" name="Title 1"/>
          <p:cNvSpPr txBox="1">
            <a:spLocks/>
          </p:cNvSpPr>
          <p:nvPr/>
        </p:nvSpPr>
        <p:spPr bwMode="auto">
          <a:xfrm>
            <a:off x="1230139" y="341310"/>
            <a:ext cx="71518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200" dirty="0" smtClean="0"/>
              <a:t> </a:t>
            </a:r>
            <a:r>
              <a:rPr lang="en-US" sz="3600" b="1" dirty="0" smtClean="0"/>
              <a:t>INTRODUCTIONS</a:t>
            </a:r>
            <a:endParaRPr lang="en-US" sz="36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27370" y="2743200"/>
            <a:ext cx="8686800" cy="30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457200" indent="-457200" algn="l">
              <a:lnSpc>
                <a:spcPct val="150000"/>
              </a:lnSpc>
              <a:buFont typeface="Arial" pitchFamily="34" charset="0"/>
              <a:buChar char="•"/>
            </a:pPr>
            <a:endParaRPr lang="en-US" sz="2400" dirty="0" smtClean="0"/>
          </a:p>
          <a:p>
            <a:pPr marL="457200" indent="-457200" algn="l">
              <a:lnSpc>
                <a:spcPct val="150000"/>
              </a:lnSpc>
              <a:buFont typeface="Arial" pitchFamily="34" charset="0"/>
              <a:buChar char="•"/>
            </a:pPr>
            <a:endParaRPr lang="en-US" sz="2000" dirty="0" smtClean="0"/>
          </a:p>
          <a:p>
            <a:pPr marL="457200" indent="-457200" algn="l">
              <a:lnSpc>
                <a:spcPct val="150000"/>
              </a:lnSpc>
              <a:buFont typeface="Arial" pitchFamily="34" charset="0"/>
              <a:buChar char="•"/>
            </a:pPr>
            <a:endParaRPr lang="en-US" sz="2000" dirty="0"/>
          </a:p>
          <a:p>
            <a:pPr marL="457200" indent="-457200" algn="l">
              <a:lnSpc>
                <a:spcPct val="150000"/>
              </a:lnSpc>
              <a:buFont typeface="Arial" pitchFamily="34" charset="0"/>
              <a:buChar char="•"/>
            </a:pPr>
            <a:r>
              <a:rPr lang="en-US" sz="2000" dirty="0" smtClean="0"/>
              <a:t>Mrs. Amy O’Neal , Principal </a:t>
            </a:r>
          </a:p>
          <a:p>
            <a:pPr marL="457200" indent="-457200" algn="l">
              <a:lnSpc>
                <a:spcPct val="150000"/>
              </a:lnSpc>
              <a:buFont typeface="Arial" pitchFamily="34" charset="0"/>
              <a:buChar char="•"/>
            </a:pPr>
            <a:r>
              <a:rPr lang="en-US" sz="2000" dirty="0"/>
              <a:t>Miss Jillian Curland, Kindergarten Teacher </a:t>
            </a:r>
            <a:endParaRPr lang="en-US" sz="2000" dirty="0" smtClean="0"/>
          </a:p>
          <a:p>
            <a:pPr marL="457200" indent="-457200" algn="l">
              <a:lnSpc>
                <a:spcPct val="150000"/>
              </a:lnSpc>
              <a:buFont typeface="Arial" pitchFamily="34" charset="0"/>
              <a:buChar char="•"/>
            </a:pPr>
            <a:r>
              <a:rPr lang="en-US" sz="2000" dirty="0" smtClean="0"/>
              <a:t>Mrs. Michelle Dalby, Kindergarten Teacher</a:t>
            </a:r>
          </a:p>
          <a:p>
            <a:pPr marL="457200" indent="-457200" algn="l">
              <a:lnSpc>
                <a:spcPct val="150000"/>
              </a:lnSpc>
              <a:buFont typeface="Arial" pitchFamily="34" charset="0"/>
              <a:buChar char="•"/>
            </a:pPr>
            <a:r>
              <a:rPr lang="en-US" sz="2000" dirty="0" smtClean="0"/>
              <a:t>Mrs. Kally Deymonaz, Kindergarten Teacher</a:t>
            </a:r>
          </a:p>
          <a:p>
            <a:pPr marL="457200" indent="-457200" algn="l">
              <a:lnSpc>
                <a:spcPct val="150000"/>
              </a:lnSpc>
              <a:buFont typeface="Arial" pitchFamily="34" charset="0"/>
              <a:buChar char="•"/>
            </a:pPr>
            <a:r>
              <a:rPr lang="en-US" sz="2000" dirty="0" smtClean="0"/>
              <a:t>Mrs. Jacqui Hughes, Kindergarten Teacher </a:t>
            </a:r>
          </a:p>
          <a:p>
            <a:pPr marL="457200" indent="-457200" algn="l">
              <a:lnSpc>
                <a:spcPct val="150000"/>
              </a:lnSpc>
              <a:buFont typeface="Arial" pitchFamily="34" charset="0"/>
              <a:buChar char="•"/>
            </a:pPr>
            <a:r>
              <a:rPr lang="en-US" sz="2000" dirty="0" smtClean="0"/>
              <a:t>Mr. Justin Durham, Dean of Students</a:t>
            </a:r>
          </a:p>
          <a:p>
            <a:pPr marL="457200" indent="-457200" algn="l">
              <a:lnSpc>
                <a:spcPct val="150000"/>
              </a:lnSpc>
              <a:buFont typeface="Arial" pitchFamily="34" charset="0"/>
              <a:buChar char="•"/>
            </a:pPr>
            <a:r>
              <a:rPr lang="en-US" sz="2000" dirty="0" smtClean="0"/>
              <a:t>Mrs. Melissa Edwards, Counselor</a:t>
            </a:r>
          </a:p>
          <a:p>
            <a:pPr marL="457200" indent="-457200" algn="l">
              <a:lnSpc>
                <a:spcPct val="150000"/>
              </a:lnSpc>
              <a:buFont typeface="Arial" pitchFamily="34" charset="0"/>
              <a:buChar char="•"/>
            </a:pPr>
            <a:r>
              <a:rPr lang="en-US" sz="2000" dirty="0" smtClean="0"/>
              <a:t>Ms. Dominica Peterson, Administrative Assistant</a:t>
            </a:r>
          </a:p>
          <a:p>
            <a:pPr marL="457200" indent="-457200" algn="l">
              <a:lnSpc>
                <a:spcPct val="150000"/>
              </a:lnSpc>
              <a:buFont typeface="Arial" pitchFamily="34" charset="0"/>
              <a:buChar char="•"/>
            </a:pPr>
            <a:r>
              <a:rPr lang="en-US" sz="2000" dirty="0" smtClean="0"/>
              <a:t>Mrs. Elaine Kristal, Attendance Registrar</a:t>
            </a:r>
          </a:p>
          <a:p>
            <a:pPr marL="457200" indent="-457200" algn="l">
              <a:lnSpc>
                <a:spcPct val="150000"/>
              </a:lnSpc>
              <a:buFont typeface="Arial" pitchFamily="34" charset="0"/>
              <a:buChar char="•"/>
            </a:pPr>
            <a:r>
              <a:rPr lang="en-US" sz="2000" dirty="0" smtClean="0"/>
              <a:t>Mrs. Ivette Santos, Health Assistant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493963233"/>
      </p:ext>
    </p:extLst>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029" y="-620042"/>
            <a:ext cx="4484045" cy="5329214"/>
          </a:xfrm>
          <a:prstGeom prst="rect">
            <a:avLst/>
          </a:prstGeom>
        </p:spPr>
      </p:pic>
      <p:sp>
        <p:nvSpPr>
          <p:cNvPr id="5122" name="Rectangle 2"/>
          <p:cNvSpPr>
            <a:spLocks noGrp="1" noChangeArrowheads="1"/>
          </p:cNvSpPr>
          <p:nvPr>
            <p:ph type="ctrTitle"/>
          </p:nvPr>
        </p:nvSpPr>
        <p:spPr>
          <a:xfrm>
            <a:off x="5410200" y="4876800"/>
            <a:ext cx="3581400" cy="1752600"/>
          </a:xfrm>
        </p:spPr>
        <p:txBody>
          <a:bodyPr/>
          <a:lstStyle/>
          <a:p>
            <a:pPr eaLnBrk="1" hangingPunct="1">
              <a:defRPr/>
            </a:pPr>
            <a:r>
              <a:rPr lang="en-US" sz="4500" b="1" dirty="0" smtClean="0">
                <a:latin typeface="Century Gothic" pitchFamily="34" charset="0"/>
              </a:rPr>
              <a:t>Santan Elementary</a:t>
            </a:r>
          </a:p>
        </p:txBody>
      </p:sp>
      <p:sp>
        <p:nvSpPr>
          <p:cNvPr id="6" name="Title 1"/>
          <p:cNvSpPr txBox="1">
            <a:spLocks/>
          </p:cNvSpPr>
          <p:nvPr/>
        </p:nvSpPr>
        <p:spPr bwMode="auto">
          <a:xfrm>
            <a:off x="381000" y="394003"/>
            <a:ext cx="684706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ADMISSION  </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9427" y="2286000"/>
            <a:ext cx="8918723" cy="359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r>
              <a:rPr lang="en-US" sz="2200" dirty="0" smtClean="0"/>
              <a:t>Your child must be </a:t>
            </a:r>
            <a:r>
              <a:rPr lang="en-US" sz="2200" b="1" u="sng" dirty="0" smtClean="0"/>
              <a:t>5 years of age by August 31</a:t>
            </a:r>
            <a:r>
              <a:rPr lang="en-US" sz="2200" b="1" u="sng" baseline="30000" dirty="0" smtClean="0"/>
              <a:t>st </a:t>
            </a:r>
            <a:r>
              <a:rPr lang="en-US" sz="2200" b="1" dirty="0" smtClean="0"/>
              <a:t> </a:t>
            </a:r>
            <a:endParaRPr lang="en-US" sz="2200" dirty="0" smtClean="0"/>
          </a:p>
          <a:p>
            <a:pPr algn="l">
              <a:lnSpc>
                <a:spcPct val="150000"/>
              </a:lnSpc>
            </a:pPr>
            <a:r>
              <a:rPr lang="en-US" sz="2200" dirty="0" smtClean="0"/>
              <a:t>to register for the 2018-2019 school year. </a:t>
            </a:r>
          </a:p>
          <a:p>
            <a:pPr marL="342900" indent="-342900" algn="l">
              <a:lnSpc>
                <a:spcPct val="150000"/>
              </a:lnSpc>
              <a:buFont typeface="Arial" pitchFamily="34" charset="0"/>
              <a:buChar char="•"/>
            </a:pPr>
            <a:r>
              <a:rPr lang="en-US" sz="2200" dirty="0" smtClean="0"/>
              <a:t>If your </a:t>
            </a:r>
            <a:r>
              <a:rPr lang="en-US" sz="2200" dirty="0" smtClean="0"/>
              <a:t>child </a:t>
            </a:r>
            <a:r>
              <a:rPr lang="en-US" sz="2200" dirty="0" smtClean="0"/>
              <a:t>turns 5 years of age between </a:t>
            </a:r>
          </a:p>
          <a:p>
            <a:pPr algn="l">
              <a:lnSpc>
                <a:spcPct val="150000"/>
              </a:lnSpc>
            </a:pPr>
            <a:r>
              <a:rPr lang="en-US" sz="2200" dirty="0"/>
              <a:t> </a:t>
            </a:r>
            <a:r>
              <a:rPr lang="en-US" sz="2200" dirty="0" smtClean="0"/>
              <a:t>   September 1</a:t>
            </a:r>
            <a:r>
              <a:rPr lang="en-US" sz="2200" baseline="30000" dirty="0" smtClean="0"/>
              <a:t>st</a:t>
            </a:r>
            <a:r>
              <a:rPr lang="en-US" sz="2200" dirty="0" smtClean="0"/>
              <a:t> – December 31</a:t>
            </a:r>
            <a:r>
              <a:rPr lang="en-US" sz="2200" baseline="30000" dirty="0" smtClean="0"/>
              <a:t>st</a:t>
            </a:r>
            <a:r>
              <a:rPr lang="en-US" sz="2200" dirty="0" smtClean="0"/>
              <a:t>, </a:t>
            </a:r>
            <a:r>
              <a:rPr lang="en-US" sz="2200" dirty="0" smtClean="0"/>
              <a:t>she/he </a:t>
            </a:r>
            <a:r>
              <a:rPr lang="en-US" sz="2200" dirty="0" smtClean="0"/>
              <a:t>may be tested </a:t>
            </a:r>
          </a:p>
          <a:p>
            <a:pPr algn="l">
              <a:lnSpc>
                <a:spcPct val="150000"/>
              </a:lnSpc>
            </a:pPr>
            <a:r>
              <a:rPr lang="en-US" sz="2200" dirty="0"/>
              <a:t> </a:t>
            </a:r>
            <a:r>
              <a:rPr lang="en-US" sz="2200" dirty="0" smtClean="0"/>
              <a:t>   for Early Kindergarten Entrance. </a:t>
            </a:r>
            <a:endParaRPr lang="en-US" sz="2200" dirty="0"/>
          </a:p>
          <a:p>
            <a:pPr marL="342900" indent="-342900" algn="l">
              <a:lnSpc>
                <a:spcPct val="150000"/>
              </a:lnSpc>
              <a:buFont typeface="Arial" pitchFamily="34" charset="0"/>
              <a:buChar char="•"/>
            </a:pPr>
            <a:r>
              <a:rPr lang="en-US" sz="2200" dirty="0"/>
              <a:t>I</a:t>
            </a:r>
            <a:r>
              <a:rPr lang="en-US" sz="2200" dirty="0" smtClean="0"/>
              <a:t>f </a:t>
            </a:r>
            <a:r>
              <a:rPr lang="en-US" sz="2200" dirty="0"/>
              <a:t>you feel that your child displays kindergarten readiness </a:t>
            </a:r>
            <a:r>
              <a:rPr lang="en-US" sz="2200" dirty="0" smtClean="0"/>
              <a:t>skills, please </a:t>
            </a:r>
            <a:r>
              <a:rPr lang="en-US" sz="2200" dirty="0"/>
              <a:t>contact the </a:t>
            </a:r>
            <a:r>
              <a:rPr lang="en-US" sz="2200" b="1" dirty="0" smtClean="0"/>
              <a:t>Assessment Office at </a:t>
            </a:r>
            <a:r>
              <a:rPr lang="en-US" sz="2200" b="1" u="sng" dirty="0" smtClean="0"/>
              <a:t>480-812-7674</a:t>
            </a:r>
            <a:r>
              <a:rPr lang="en-US" sz="2200" dirty="0" smtClean="0"/>
              <a:t> </a:t>
            </a:r>
            <a:r>
              <a:rPr lang="en-US" sz="2200" dirty="0"/>
              <a:t>to inquire about testing. </a:t>
            </a:r>
          </a:p>
          <a:p>
            <a:pPr marL="342900" indent="-342900" algn="l">
              <a:lnSpc>
                <a:spcPct val="150000"/>
              </a:lnSpc>
              <a:buFont typeface="Arial" pitchFamily="34" charset="0"/>
              <a:buChar char="•"/>
            </a:pPr>
            <a:endParaRPr lang="en-US" sz="2200"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155798941"/>
      </p:ext>
    </p:extLst>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562600" y="5486400"/>
            <a:ext cx="3581400" cy="1219200"/>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sz="half" idx="1"/>
          </p:nvPr>
        </p:nvSpPr>
        <p:spPr>
          <a:xfrm>
            <a:off x="0" y="1183439"/>
            <a:ext cx="4419600" cy="5257799"/>
          </a:xfrm>
        </p:spPr>
        <p:txBody>
          <a:bodyPr/>
          <a:lstStyle/>
          <a:p>
            <a:pPr marL="0" indent="0" eaLnBrk="1" hangingPunct="1">
              <a:lnSpc>
                <a:spcPct val="90000"/>
              </a:lnSpc>
              <a:buNone/>
              <a:defRPr/>
            </a:pPr>
            <a:r>
              <a:rPr lang="en-US" sz="2400" b="1" dirty="0" smtClean="0">
                <a:solidFill>
                  <a:schemeClr val="tx2"/>
                </a:solidFill>
                <a:latin typeface="Century Gothic" pitchFamily="34" charset="0"/>
              </a:rPr>
              <a:t>     Social &amp; Emotional</a:t>
            </a:r>
          </a:p>
          <a:p>
            <a:pPr marL="0" indent="0" algn="ctr" eaLnBrk="1" hangingPunct="1">
              <a:lnSpc>
                <a:spcPct val="90000"/>
              </a:lnSpc>
              <a:buNone/>
              <a:defRPr/>
            </a:pPr>
            <a:endParaRPr lang="en-US" sz="24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1950" dirty="0" smtClean="0">
                <a:solidFill>
                  <a:schemeClr val="tx2"/>
                </a:solidFill>
                <a:latin typeface="Century Gothic" pitchFamily="34" charset="0"/>
              </a:rPr>
              <a:t>Sits quietly for 10-15 min.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Clear understanding of the concept of cause &amp; effect.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Shares with others</a:t>
            </a:r>
            <a:r>
              <a:rPr lang="en-US" sz="1950" dirty="0">
                <a:solidFill>
                  <a:schemeClr val="tx2"/>
                </a:solidFill>
                <a:latin typeface="Century Gothic" pitchFamily="34" charset="0"/>
              </a:rPr>
              <a:t> </a:t>
            </a:r>
            <a:r>
              <a:rPr lang="en-US" sz="1950" dirty="0" smtClean="0">
                <a:solidFill>
                  <a:schemeClr val="tx2"/>
                </a:solidFill>
                <a:latin typeface="Century Gothic" pitchFamily="34" charset="0"/>
              </a:rPr>
              <a:t>(teamwork).</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Will follow simple directions</a:t>
            </a:r>
          </a:p>
          <a:p>
            <a:pPr marL="0" indent="0" eaLnBrk="1" hangingPunct="1">
              <a:lnSpc>
                <a:spcPct val="90000"/>
              </a:lnSpc>
              <a:buNone/>
              <a:defRPr/>
            </a:pPr>
            <a:r>
              <a:rPr lang="en-US" sz="1950" dirty="0">
                <a:solidFill>
                  <a:schemeClr val="tx2"/>
                </a:solidFill>
                <a:latin typeface="Century Gothic" pitchFamily="34" charset="0"/>
              </a:rPr>
              <a:t> </a:t>
            </a:r>
            <a:r>
              <a:rPr lang="en-US" sz="1950" dirty="0" smtClean="0">
                <a:solidFill>
                  <a:schemeClr val="tx2"/>
                </a:solidFill>
                <a:latin typeface="Century Gothic" pitchFamily="34" charset="0"/>
              </a:rPr>
              <a:t>   (2-3 steps).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Able to recognize and follow authority.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Exhibits self-control</a:t>
            </a:r>
            <a:r>
              <a:rPr lang="en-US" sz="1950" dirty="0">
                <a:solidFill>
                  <a:schemeClr val="tx2"/>
                </a:solidFill>
                <a:latin typeface="Century Gothic" pitchFamily="34" charset="0"/>
              </a:rPr>
              <a:t> </a:t>
            </a:r>
            <a:r>
              <a:rPr lang="en-US" sz="1950" dirty="0" smtClean="0">
                <a:solidFill>
                  <a:schemeClr val="tx2"/>
                </a:solidFill>
                <a:latin typeface="Century Gothic" pitchFamily="34" charset="0"/>
              </a:rPr>
              <a:t>and respect for others.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Understands and reacts appropriately to consequences or redirection.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Separates from parents. </a:t>
            </a:r>
            <a:endParaRPr lang="en-US" sz="1950" dirty="0" smtClean="0">
              <a:latin typeface="Century Gothic" pitchFamily="34" charset="0"/>
            </a:endParaRPr>
          </a:p>
        </p:txBody>
      </p:sp>
      <p:sp>
        <p:nvSpPr>
          <p:cNvPr id="2" name="Content Placeholder 1"/>
          <p:cNvSpPr>
            <a:spLocks noGrp="1"/>
          </p:cNvSpPr>
          <p:nvPr>
            <p:ph sz="half" idx="2"/>
          </p:nvPr>
        </p:nvSpPr>
        <p:spPr>
          <a:xfrm>
            <a:off x="4343399" y="1066800"/>
            <a:ext cx="4662337" cy="3962400"/>
          </a:xfrm>
        </p:spPr>
        <p:txBody>
          <a:bodyPr/>
          <a:lstStyle/>
          <a:p>
            <a:pPr marL="0" indent="0" algn="ctr">
              <a:buNone/>
            </a:pPr>
            <a:r>
              <a:rPr lang="en-US" sz="2400" b="1" dirty="0" smtClean="0">
                <a:solidFill>
                  <a:schemeClr val="tx2"/>
                </a:solidFill>
                <a:latin typeface="Century Gothic" pitchFamily="34" charset="0"/>
              </a:rPr>
              <a:t>Language, Listening &amp; Speaking </a:t>
            </a:r>
          </a:p>
          <a:p>
            <a:pPr eaLnBrk="1" hangingPunct="1">
              <a:lnSpc>
                <a:spcPct val="90000"/>
              </a:lnSpc>
              <a:buFont typeface="Arial" pitchFamily="34" charset="0"/>
              <a:buChar char="•"/>
              <a:defRPr/>
            </a:pPr>
            <a:endParaRPr lang="en-US" sz="18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1950" dirty="0" smtClean="0">
                <a:solidFill>
                  <a:schemeClr val="tx2"/>
                </a:solidFill>
                <a:latin typeface="Century Gothic" pitchFamily="34" charset="0"/>
              </a:rPr>
              <a:t>Recognizes and identifies colors.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Pays attention to adult-directed tasks and direction.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Speaks clearly using complete simple sentences using 5-6 words.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Listens to stories without interruption.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Can use their imagination to tell or retell a story by looking at pictures. </a:t>
            </a:r>
          </a:p>
          <a:p>
            <a:pPr eaLnBrk="1" hangingPunct="1">
              <a:lnSpc>
                <a:spcPct val="90000"/>
              </a:lnSpc>
              <a:buFont typeface="Arial" pitchFamily="34" charset="0"/>
              <a:buChar char="•"/>
              <a:defRPr/>
            </a:pPr>
            <a:r>
              <a:rPr lang="en-US" sz="1950" dirty="0" smtClean="0">
                <a:solidFill>
                  <a:schemeClr val="tx2"/>
                </a:solidFill>
                <a:latin typeface="Century Gothic" pitchFamily="34" charset="0"/>
              </a:rPr>
              <a:t>Recognizes rhyming sounds. </a:t>
            </a:r>
            <a:endParaRPr lang="en-US" sz="1950" dirty="0"/>
          </a:p>
        </p:txBody>
      </p:sp>
      <p:sp>
        <p:nvSpPr>
          <p:cNvPr id="6" name="Title 1"/>
          <p:cNvSpPr txBox="1">
            <a:spLocks/>
          </p:cNvSpPr>
          <p:nvPr/>
        </p:nvSpPr>
        <p:spPr bwMode="auto">
          <a:xfrm>
            <a:off x="1192429" y="188911"/>
            <a:ext cx="7646772"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2800" dirty="0" smtClean="0"/>
              <a:t> </a:t>
            </a:r>
            <a:r>
              <a:rPr lang="en-US" sz="2800" b="1" dirty="0" smtClean="0"/>
              <a:t>KINDERGARTEN READINESS INDICATORS</a:t>
            </a:r>
            <a:endParaRPr lang="en-US" sz="28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680818971"/>
      </p:ext>
    </p:extLst>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399" y="-76200"/>
            <a:ext cx="4775199" cy="3581399"/>
          </a:xfrm>
          <a:prstGeom prst="rect">
            <a:avLst/>
          </a:prstGeom>
        </p:spPr>
      </p:pic>
      <p:sp>
        <p:nvSpPr>
          <p:cNvPr id="5122" name="Rectangle 2"/>
          <p:cNvSpPr>
            <a:spLocks noGrp="1" noChangeArrowheads="1"/>
          </p:cNvSpPr>
          <p:nvPr>
            <p:ph type="title"/>
          </p:nvPr>
        </p:nvSpPr>
        <p:spPr>
          <a:xfrm>
            <a:off x="5562600" y="5410200"/>
            <a:ext cx="3733800" cy="1139825"/>
          </a:xfrm>
        </p:spPr>
        <p:txBody>
          <a:bodyPr/>
          <a:lstStyle/>
          <a:p>
            <a:pPr eaLnBrk="1" hangingPunct="1">
              <a:defRPr/>
            </a:pPr>
            <a:r>
              <a:rPr lang="en-US" sz="4500" b="1" dirty="0" smtClean="0">
                <a:latin typeface="Century Gothic" pitchFamily="34" charset="0"/>
              </a:rPr>
              <a:t>Santan Elementary</a:t>
            </a:r>
          </a:p>
        </p:txBody>
      </p:sp>
      <p:sp>
        <p:nvSpPr>
          <p:cNvPr id="5123" name="Rectangle 3"/>
          <p:cNvSpPr>
            <a:spLocks noGrp="1" noChangeArrowheads="1"/>
          </p:cNvSpPr>
          <p:nvPr>
            <p:ph sz="half" idx="1"/>
          </p:nvPr>
        </p:nvSpPr>
        <p:spPr>
          <a:xfrm>
            <a:off x="127370" y="1905000"/>
            <a:ext cx="4495800" cy="5105399"/>
          </a:xfrm>
        </p:spPr>
        <p:txBody>
          <a:bodyPr/>
          <a:lstStyle/>
          <a:p>
            <a:pPr marL="0" indent="0" eaLnBrk="1" hangingPunct="1">
              <a:lnSpc>
                <a:spcPct val="90000"/>
              </a:lnSpc>
              <a:buNone/>
              <a:defRPr/>
            </a:pPr>
            <a:r>
              <a:rPr lang="en-US" sz="2400" b="1" dirty="0" smtClean="0">
                <a:solidFill>
                  <a:schemeClr val="tx2"/>
                </a:solidFill>
                <a:latin typeface="Century Gothic" pitchFamily="34" charset="0"/>
              </a:rPr>
              <a:t>    Large &amp; Fine Motor Skills</a:t>
            </a:r>
          </a:p>
          <a:p>
            <a:pPr marL="0" indent="0" algn="ctr" eaLnBrk="1" hangingPunct="1">
              <a:lnSpc>
                <a:spcPct val="90000"/>
              </a:lnSpc>
              <a:buNone/>
              <a:defRPr/>
            </a:pPr>
            <a:endParaRPr lang="en-US" sz="24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2200" dirty="0" smtClean="0">
                <a:solidFill>
                  <a:schemeClr val="tx2"/>
                </a:solidFill>
                <a:latin typeface="Century Gothic" pitchFamily="34" charset="0"/>
              </a:rPr>
              <a:t>Prints his/her name.</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Holds a pencil correctly.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Uses and handles scissors correctly.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Draws basic shapes.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Bounces a ball.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Walks and runs without falling.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Turns pages in a book easily. </a:t>
            </a:r>
          </a:p>
        </p:txBody>
      </p:sp>
      <p:sp>
        <p:nvSpPr>
          <p:cNvPr id="2" name="Content Placeholder 1"/>
          <p:cNvSpPr>
            <a:spLocks noGrp="1"/>
          </p:cNvSpPr>
          <p:nvPr>
            <p:ph sz="half" idx="2"/>
          </p:nvPr>
        </p:nvSpPr>
        <p:spPr>
          <a:xfrm>
            <a:off x="4648200" y="1905000"/>
            <a:ext cx="4648200" cy="3657599"/>
          </a:xfrm>
        </p:spPr>
        <p:txBody>
          <a:bodyPr/>
          <a:lstStyle/>
          <a:p>
            <a:pPr marL="0" indent="0" algn="ctr">
              <a:buNone/>
            </a:pPr>
            <a:r>
              <a:rPr lang="en-US" sz="2400" b="1" dirty="0" smtClean="0">
                <a:solidFill>
                  <a:schemeClr val="tx2"/>
                </a:solidFill>
                <a:latin typeface="Century Gothic" pitchFamily="34" charset="0"/>
              </a:rPr>
              <a:t>Self-Management</a:t>
            </a:r>
          </a:p>
          <a:p>
            <a:pPr eaLnBrk="1" hangingPunct="1">
              <a:lnSpc>
                <a:spcPct val="90000"/>
              </a:lnSpc>
              <a:buFont typeface="Arial" pitchFamily="34" charset="0"/>
              <a:buChar char="•"/>
              <a:defRPr/>
            </a:pPr>
            <a:endParaRPr lang="en-US" sz="18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2200" dirty="0" smtClean="0">
                <a:solidFill>
                  <a:schemeClr val="tx2"/>
                </a:solidFill>
                <a:latin typeface="Century Gothic" pitchFamily="34" charset="0"/>
              </a:rPr>
              <a:t>Can say his/her first and last name clearly.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Manages bathroom needs independently.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Is able to feed </a:t>
            </a:r>
            <a:r>
              <a:rPr lang="en-US" sz="2200" dirty="0" err="1" smtClean="0">
                <a:solidFill>
                  <a:schemeClr val="tx2"/>
                </a:solidFill>
                <a:latin typeface="Century Gothic" pitchFamily="34" charset="0"/>
              </a:rPr>
              <a:t>themself</a:t>
            </a:r>
            <a:r>
              <a:rPr lang="en-US" sz="2200" dirty="0" smtClean="0">
                <a:solidFill>
                  <a:schemeClr val="tx2"/>
                </a:solidFill>
                <a:latin typeface="Century Gothic" pitchFamily="34" charset="0"/>
              </a:rPr>
              <a:t>. </a:t>
            </a:r>
            <a:endParaRPr lang="en-US" sz="2200" dirty="0" smtClean="0">
              <a:solidFill>
                <a:schemeClr val="tx2"/>
              </a:solidFill>
              <a:latin typeface="Century Gothic" pitchFamily="34" charset="0"/>
            </a:endParaRPr>
          </a:p>
          <a:p>
            <a:pPr eaLnBrk="1" hangingPunct="1">
              <a:lnSpc>
                <a:spcPct val="90000"/>
              </a:lnSpc>
              <a:buFont typeface="Arial" pitchFamily="34" charset="0"/>
              <a:buChar char="•"/>
              <a:defRPr/>
            </a:pPr>
            <a:r>
              <a:rPr lang="en-US" sz="2200" dirty="0" smtClean="0">
                <a:solidFill>
                  <a:schemeClr val="tx2"/>
                </a:solidFill>
                <a:latin typeface="Century Gothic" pitchFamily="34" charset="0"/>
              </a:rPr>
              <a:t>Can button and use zippers. </a:t>
            </a:r>
          </a:p>
          <a:p>
            <a:pPr eaLnBrk="1" hangingPunct="1">
              <a:lnSpc>
                <a:spcPct val="90000"/>
              </a:lnSpc>
              <a:buFont typeface="Arial" pitchFamily="34" charset="0"/>
              <a:buChar char="•"/>
              <a:defRPr/>
            </a:pPr>
            <a:r>
              <a:rPr lang="en-US" sz="2200" dirty="0" smtClean="0">
                <a:solidFill>
                  <a:schemeClr val="tx2"/>
                </a:solidFill>
                <a:latin typeface="Century Gothic" pitchFamily="34" charset="0"/>
              </a:rPr>
              <a:t>Ties shoes independently or with very little help. </a:t>
            </a:r>
          </a:p>
        </p:txBody>
      </p:sp>
      <p:sp>
        <p:nvSpPr>
          <p:cNvPr id="6" name="Title 1"/>
          <p:cNvSpPr txBox="1">
            <a:spLocks/>
          </p:cNvSpPr>
          <p:nvPr/>
        </p:nvSpPr>
        <p:spPr bwMode="auto">
          <a:xfrm>
            <a:off x="838200" y="675419"/>
            <a:ext cx="6656172"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2800" dirty="0" smtClean="0"/>
              <a:t> </a:t>
            </a:r>
            <a:r>
              <a:rPr lang="en-US" sz="2800" b="1" dirty="0" smtClean="0"/>
              <a:t>KINDERGARTEN READINESS INDICATORS</a:t>
            </a:r>
            <a:endParaRPr lang="en-US" sz="28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3903468703"/>
      </p:ext>
    </p:extLst>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562600" y="5410200"/>
            <a:ext cx="3733800" cy="1139825"/>
          </a:xfrm>
        </p:spPr>
        <p:txBody>
          <a:bodyPr/>
          <a:lstStyle/>
          <a:p>
            <a:pPr eaLnBrk="1" hangingPunct="1">
              <a:defRPr/>
            </a:pPr>
            <a:r>
              <a:rPr lang="en-US" sz="4500" b="1" dirty="0" smtClean="0">
                <a:latin typeface="Century Gothic" pitchFamily="34" charset="0"/>
              </a:rPr>
              <a:t>Santan Elementary</a:t>
            </a:r>
          </a:p>
        </p:txBody>
      </p:sp>
      <p:sp>
        <p:nvSpPr>
          <p:cNvPr id="2" name="Content Placeholder 1"/>
          <p:cNvSpPr>
            <a:spLocks noGrp="1"/>
          </p:cNvSpPr>
          <p:nvPr>
            <p:ph sz="half" idx="2"/>
          </p:nvPr>
        </p:nvSpPr>
        <p:spPr>
          <a:xfrm>
            <a:off x="4343397" y="1166830"/>
            <a:ext cx="4648200" cy="4167170"/>
          </a:xfrm>
        </p:spPr>
        <p:txBody>
          <a:bodyPr/>
          <a:lstStyle/>
          <a:p>
            <a:pPr marL="0" indent="0" algn="ctr">
              <a:buNone/>
            </a:pPr>
            <a:r>
              <a:rPr lang="en-US" sz="2400" b="1" dirty="0" smtClean="0">
                <a:solidFill>
                  <a:schemeClr val="tx2"/>
                </a:solidFill>
                <a:latin typeface="Century Gothic" pitchFamily="34" charset="0"/>
              </a:rPr>
              <a:t>Pre-Math Skills</a:t>
            </a:r>
          </a:p>
          <a:p>
            <a:pPr eaLnBrk="1" hangingPunct="1">
              <a:lnSpc>
                <a:spcPct val="90000"/>
              </a:lnSpc>
              <a:buFont typeface="Arial" pitchFamily="34" charset="0"/>
              <a:buChar char="•"/>
              <a:defRPr/>
            </a:pPr>
            <a:endParaRPr lang="en-US" sz="18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2000" dirty="0" smtClean="0">
                <a:solidFill>
                  <a:schemeClr val="tx2"/>
                </a:solidFill>
                <a:latin typeface="Century Gothic" pitchFamily="34" charset="0"/>
              </a:rPr>
              <a:t>Names basic shapes.</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Begins to recognize numbers 1-20.</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Understanding of times of day (morning, afternoon, evening).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Sorts similar objects by color, size, and shape.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Counts from 1-20+.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One-to-one correspondence while counting (is able to touch an object and count without skipping).</a:t>
            </a:r>
          </a:p>
        </p:txBody>
      </p:sp>
      <p:sp>
        <p:nvSpPr>
          <p:cNvPr id="6" name="Title 1"/>
          <p:cNvSpPr txBox="1">
            <a:spLocks/>
          </p:cNvSpPr>
          <p:nvPr/>
        </p:nvSpPr>
        <p:spPr bwMode="auto">
          <a:xfrm>
            <a:off x="1192428" y="188911"/>
            <a:ext cx="7799169"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2800" dirty="0" smtClean="0"/>
              <a:t> </a:t>
            </a:r>
            <a:r>
              <a:rPr lang="en-US" sz="2800" b="1" dirty="0" smtClean="0"/>
              <a:t>KINDERGARTEN READINESS INDICATORS</a:t>
            </a:r>
            <a:endParaRPr lang="en-US" sz="2800" b="1" dirty="0"/>
          </a:p>
        </p:txBody>
      </p:sp>
      <p:pic>
        <p:nvPicPr>
          <p:cNvPr id="7" name="Picture 2" descr="C:\Users\06948\Desktop\District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
        <p:nvSpPr>
          <p:cNvPr id="9" name="Content Placeholder 1"/>
          <p:cNvSpPr>
            <a:spLocks noGrp="1"/>
          </p:cNvSpPr>
          <p:nvPr>
            <p:ph sz="half" idx="1"/>
          </p:nvPr>
        </p:nvSpPr>
        <p:spPr>
          <a:xfrm>
            <a:off x="0" y="1224237"/>
            <a:ext cx="4419600" cy="5633763"/>
          </a:xfrm>
        </p:spPr>
        <p:txBody>
          <a:bodyPr/>
          <a:lstStyle/>
          <a:p>
            <a:pPr marL="0" indent="0" algn="ctr">
              <a:buNone/>
            </a:pPr>
            <a:r>
              <a:rPr lang="en-US" sz="2400" b="1" dirty="0" smtClean="0">
                <a:solidFill>
                  <a:schemeClr val="tx2"/>
                </a:solidFill>
                <a:latin typeface="Century Gothic" pitchFamily="34" charset="0"/>
              </a:rPr>
              <a:t>Pre-Reading Skills</a:t>
            </a:r>
          </a:p>
          <a:p>
            <a:pPr eaLnBrk="1" hangingPunct="1">
              <a:lnSpc>
                <a:spcPct val="90000"/>
              </a:lnSpc>
              <a:buFont typeface="Arial" pitchFamily="34" charset="0"/>
              <a:buChar char="•"/>
              <a:defRPr/>
            </a:pPr>
            <a:endParaRPr lang="en-US" sz="1800" b="1" dirty="0" smtClean="0">
              <a:solidFill>
                <a:schemeClr val="tx2"/>
              </a:solidFill>
              <a:latin typeface="Century Gothic" pitchFamily="34" charset="0"/>
            </a:endParaRPr>
          </a:p>
          <a:p>
            <a:pPr eaLnBrk="1" hangingPunct="1">
              <a:lnSpc>
                <a:spcPct val="90000"/>
              </a:lnSpc>
              <a:buFont typeface="Arial" pitchFamily="34" charset="0"/>
              <a:buChar char="•"/>
              <a:defRPr/>
            </a:pPr>
            <a:r>
              <a:rPr lang="en-US" sz="2000" dirty="0" smtClean="0">
                <a:solidFill>
                  <a:schemeClr val="tx2"/>
                </a:solidFill>
                <a:latin typeface="Century Gothic" pitchFamily="34" charset="0"/>
              </a:rPr>
              <a:t>Traces and/or writes letters and numbers.</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Recognizes letters of the alphabet.</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Recognizes sight words and environmental print (i.e. stop).</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Identify letters in his/her first and last name easily.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Verbally recites the alphabet in order.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Identifies rhyming words.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Currently or is starting to identify the beginning letter sound of words. </a:t>
            </a:r>
          </a:p>
          <a:p>
            <a:pPr eaLnBrk="1" hangingPunct="1">
              <a:lnSpc>
                <a:spcPct val="90000"/>
              </a:lnSpc>
              <a:buFont typeface="Arial" pitchFamily="34" charset="0"/>
              <a:buChar char="•"/>
              <a:defRPr/>
            </a:pPr>
            <a:r>
              <a:rPr lang="en-US" sz="2000" dirty="0" smtClean="0">
                <a:solidFill>
                  <a:schemeClr val="tx2"/>
                </a:solidFill>
                <a:latin typeface="Century Gothic" pitchFamily="34" charset="0"/>
              </a:rPr>
              <a:t>Identifies some alphabet letters. </a:t>
            </a:r>
          </a:p>
          <a:p>
            <a:pPr eaLnBrk="1" hangingPunct="1">
              <a:lnSpc>
                <a:spcPct val="90000"/>
              </a:lnSpc>
              <a:buFont typeface="Arial" pitchFamily="34" charset="0"/>
              <a:buChar char="•"/>
              <a:defRPr/>
            </a:pPr>
            <a:endParaRPr lang="en-US" sz="2000" dirty="0" smtClean="0">
              <a:solidFill>
                <a:schemeClr val="tx2"/>
              </a:solidFill>
              <a:latin typeface="Century Gothic" pitchFamily="34" charset="0"/>
            </a:endParaRPr>
          </a:p>
        </p:txBody>
      </p:sp>
    </p:spTree>
    <p:extLst>
      <p:ext uri="{BB962C8B-B14F-4D97-AF65-F5344CB8AC3E}">
        <p14:creationId xmlns:p14="http://schemas.microsoft.com/office/powerpoint/2010/main" val="1870556623"/>
      </p:ext>
    </p:extLst>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38" y="3505200"/>
            <a:ext cx="6014476" cy="4360416"/>
          </a:xfrm>
          <a:prstGeom prst="rect">
            <a:avLst/>
          </a:prstGeom>
        </p:spPr>
      </p:pic>
      <p:sp>
        <p:nvSpPr>
          <p:cNvPr id="5122" name="Rectangle 2"/>
          <p:cNvSpPr>
            <a:spLocks noGrp="1" noChangeArrowheads="1"/>
          </p:cNvSpPr>
          <p:nvPr>
            <p:ph type="ctrTitle"/>
          </p:nvPr>
        </p:nvSpPr>
        <p:spPr>
          <a:xfrm>
            <a:off x="5410200" y="4876800"/>
            <a:ext cx="3657600" cy="1752600"/>
          </a:xfrm>
        </p:spPr>
        <p:txBody>
          <a:bodyPr/>
          <a:lstStyle/>
          <a:p>
            <a:pPr eaLnBrk="1" hangingPunct="1">
              <a:defRPr/>
            </a:pPr>
            <a:r>
              <a:rPr lang="en-US" sz="4500" b="1" dirty="0" smtClean="0">
                <a:latin typeface="Century Gothic" pitchFamily="34" charset="0"/>
              </a:rPr>
              <a:t>Santan Elementary </a:t>
            </a:r>
          </a:p>
        </p:txBody>
      </p:sp>
      <p:sp>
        <p:nvSpPr>
          <p:cNvPr id="5123" name="Rectangle 3"/>
          <p:cNvSpPr>
            <a:spLocks noGrp="1" noChangeArrowheads="1"/>
          </p:cNvSpPr>
          <p:nvPr>
            <p:ph type="subTitle" idx="1"/>
          </p:nvPr>
        </p:nvSpPr>
        <p:spPr>
          <a:xfrm>
            <a:off x="3124200" y="2962759"/>
            <a:ext cx="4953000" cy="2057400"/>
          </a:xfrm>
        </p:spPr>
        <p:txBody>
          <a:bodyPr/>
          <a:lstStyle/>
          <a:p>
            <a:pPr marL="342900" indent="-342900" algn="just" eaLnBrk="1" hangingPunct="1">
              <a:lnSpc>
                <a:spcPct val="90000"/>
              </a:lnSpc>
              <a:buFont typeface="Arial" pitchFamily="34" charset="0"/>
              <a:buChar char="•"/>
              <a:defRPr/>
            </a:pPr>
            <a:r>
              <a:rPr lang="en-US" sz="2200" dirty="0" smtClean="0">
                <a:solidFill>
                  <a:schemeClr val="tx2"/>
                </a:solidFill>
                <a:latin typeface="+mj-lt"/>
              </a:rPr>
              <a:t>Physical </a:t>
            </a:r>
            <a:r>
              <a:rPr lang="en-US" sz="2200" dirty="0">
                <a:solidFill>
                  <a:schemeClr val="tx2"/>
                </a:solidFill>
                <a:latin typeface="+mj-lt"/>
              </a:rPr>
              <a:t>Education </a:t>
            </a:r>
            <a:endParaRPr lang="en-US" sz="2200" dirty="0" smtClean="0">
              <a:solidFill>
                <a:schemeClr val="tx2"/>
              </a:solidFill>
              <a:latin typeface="+mj-lt"/>
            </a:endParaRPr>
          </a:p>
          <a:p>
            <a:pPr marL="342900" indent="-342900" algn="just" eaLnBrk="1" hangingPunct="1">
              <a:lnSpc>
                <a:spcPct val="90000"/>
              </a:lnSpc>
              <a:buFont typeface="Arial" pitchFamily="34" charset="0"/>
              <a:buChar char="•"/>
              <a:defRPr/>
            </a:pPr>
            <a:r>
              <a:rPr lang="en-US" sz="2200" dirty="0" smtClean="0">
                <a:solidFill>
                  <a:schemeClr val="tx2"/>
                </a:solidFill>
                <a:latin typeface="+mj-lt"/>
              </a:rPr>
              <a:t>Music </a:t>
            </a:r>
            <a:r>
              <a:rPr lang="en-US" sz="2200" dirty="0">
                <a:solidFill>
                  <a:schemeClr val="tx2"/>
                </a:solidFill>
                <a:latin typeface="+mj-lt"/>
              </a:rPr>
              <a:t>Education </a:t>
            </a:r>
          </a:p>
          <a:p>
            <a:pPr marL="342900" indent="-342900" algn="just" eaLnBrk="1" hangingPunct="1">
              <a:lnSpc>
                <a:spcPct val="90000"/>
              </a:lnSpc>
              <a:buFont typeface="Arial" pitchFamily="34" charset="0"/>
              <a:buChar char="•"/>
              <a:defRPr/>
            </a:pPr>
            <a:r>
              <a:rPr lang="en-US" sz="2200" dirty="0">
                <a:solidFill>
                  <a:schemeClr val="tx2"/>
                </a:solidFill>
                <a:latin typeface="+mj-lt"/>
              </a:rPr>
              <a:t>Library </a:t>
            </a:r>
            <a:r>
              <a:rPr lang="en-US" sz="2200" dirty="0" smtClean="0">
                <a:solidFill>
                  <a:schemeClr val="tx2"/>
                </a:solidFill>
                <a:latin typeface="+mj-lt"/>
              </a:rPr>
              <a:t>and </a:t>
            </a:r>
            <a:r>
              <a:rPr lang="en-US" sz="2200" dirty="0">
                <a:solidFill>
                  <a:schemeClr val="tx2"/>
                </a:solidFill>
                <a:latin typeface="+mj-lt"/>
              </a:rPr>
              <a:t>Technology Class </a:t>
            </a:r>
          </a:p>
          <a:p>
            <a:pPr marL="457200" indent="-457200" algn="just" eaLnBrk="1" hangingPunct="1">
              <a:lnSpc>
                <a:spcPct val="90000"/>
              </a:lnSpc>
              <a:buFont typeface="Arial" pitchFamily="34" charset="0"/>
              <a:buChar char="•"/>
              <a:defRPr/>
            </a:pPr>
            <a:endParaRPr lang="en-US" sz="3200" b="1" dirty="0" smtClean="0">
              <a:latin typeface="Century Gothic" pitchFamily="34" charset="0"/>
            </a:endParaRPr>
          </a:p>
        </p:txBody>
      </p:sp>
      <p:sp>
        <p:nvSpPr>
          <p:cNvPr id="6" name="Title 1"/>
          <p:cNvSpPr txBox="1">
            <a:spLocks/>
          </p:cNvSpPr>
          <p:nvPr/>
        </p:nvSpPr>
        <p:spPr bwMode="auto">
          <a:xfrm>
            <a:off x="1230139" y="265110"/>
            <a:ext cx="707566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b="1" dirty="0" smtClean="0"/>
              <a:t> SPECIAL AREA CLASSES</a:t>
            </a:r>
            <a:endParaRPr lang="en-US" sz="3600" b="1" dirty="0"/>
          </a:p>
        </p:txBody>
      </p:sp>
      <p:pic>
        <p:nvPicPr>
          <p:cNvPr id="7" name="Picture 2" descr="C:\Users\06948\Desktop\District 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831" y="18891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27370" y="1097449"/>
            <a:ext cx="8686800" cy="186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7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pPr>
            <a:r>
              <a:rPr lang="en-US" sz="2200" dirty="0"/>
              <a:t>Kindergarten students also have the opportunity to learn special subjects! Students receive (2) 30-minute sessions with our special areas teachers of the following classes during a 6-day rotation</a:t>
            </a:r>
            <a:r>
              <a:rPr lang="en-US" sz="2200" dirty="0" smtClean="0"/>
              <a:t>:</a:t>
            </a:r>
            <a:endParaRPr lang="en-US" sz="22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70" y="126601"/>
            <a:ext cx="1096905" cy="1097636"/>
          </a:xfrm>
          <a:prstGeom prst="rect">
            <a:avLst/>
          </a:prstGeom>
        </p:spPr>
      </p:pic>
    </p:spTree>
    <p:extLst>
      <p:ext uri="{BB962C8B-B14F-4D97-AF65-F5344CB8AC3E}">
        <p14:creationId xmlns:p14="http://schemas.microsoft.com/office/powerpoint/2010/main" val="428099271"/>
      </p:ext>
    </p:extLst>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Cliff</Template>
  <TotalTime>2916</TotalTime>
  <Words>1187</Words>
  <Application>Microsoft Office PowerPoint</Application>
  <PresentationFormat>On-screen Show (4:3)</PresentationFormat>
  <Paragraphs>331</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Algerian</vt:lpstr>
      <vt:lpstr>Arial</vt:lpstr>
      <vt:lpstr>Century Gothic</vt:lpstr>
      <vt:lpstr>Times New Roman</vt:lpstr>
      <vt:lpstr>Verdana</vt:lpstr>
      <vt:lpstr>Wingdings</vt:lpstr>
      <vt:lpstr>Cliff</vt:lpstr>
      <vt:lpstr>Santan Elementary </vt:lpstr>
      <vt:lpstr> Santan Elementary</vt:lpstr>
      <vt:lpstr>Santan Elementary</vt:lpstr>
      <vt:lpstr>Santan Elementary</vt:lpstr>
      <vt:lpstr>Santan Elementary</vt:lpstr>
      <vt:lpstr>Santan Elementary</vt:lpstr>
      <vt:lpstr>Santan Elementary</vt:lpstr>
      <vt:lpstr>Santan Elementary</vt:lpstr>
      <vt:lpstr>Santan Elementary </vt:lpstr>
      <vt:lpstr>Santan Elementary</vt:lpstr>
      <vt:lpstr>Santan Elementary</vt:lpstr>
      <vt:lpstr>Santan Elementary</vt:lpstr>
      <vt:lpstr>Santan Elementary</vt:lpstr>
      <vt:lpstr>Santan Elementary</vt:lpstr>
      <vt:lpstr> Santan Elementary</vt:lpstr>
      <vt:lpstr>Santan Elementary</vt:lpstr>
      <vt:lpstr> Santan Elementary</vt:lpstr>
      <vt:lpstr>Santan Elementary</vt:lpstr>
      <vt:lpstr>Santan Elementary</vt:lpstr>
      <vt:lpstr>Santan Elementary</vt:lpstr>
      <vt:lpstr>Santan Elementary</vt:lpstr>
      <vt:lpstr>Santan Elementary</vt:lpstr>
    </vt:vector>
  </TitlesOfParts>
  <Company>CUSD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Gateway Pointe</dc:title>
  <dc:creator>Padilla, Thuy</dc:creator>
  <cp:lastModifiedBy>Cooper, Mary</cp:lastModifiedBy>
  <cp:revision>162</cp:revision>
  <cp:lastPrinted>2014-01-24T15:14:50Z</cp:lastPrinted>
  <dcterms:created xsi:type="dcterms:W3CDTF">2005-04-04T16:11:40Z</dcterms:created>
  <dcterms:modified xsi:type="dcterms:W3CDTF">2018-01-31T21:32:04Z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TC010690501033</vt:lpwstr>
  </property>
</Properties>
</file>